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9" r:id="rId1"/>
  </p:sldMasterIdLst>
  <p:notesMasterIdLst>
    <p:notesMasterId r:id="rId26"/>
  </p:notesMasterIdLst>
  <p:handoutMasterIdLst>
    <p:handoutMasterId r:id="rId27"/>
  </p:handoutMasterIdLst>
  <p:sldIdLst>
    <p:sldId id="273" r:id="rId2"/>
    <p:sldId id="264" r:id="rId3"/>
    <p:sldId id="298" r:id="rId4"/>
    <p:sldId id="508" r:id="rId5"/>
    <p:sldId id="327" r:id="rId6"/>
    <p:sldId id="325" r:id="rId7"/>
    <p:sldId id="326" r:id="rId8"/>
    <p:sldId id="314" r:id="rId9"/>
    <p:sldId id="507" r:id="rId10"/>
    <p:sldId id="280" r:id="rId11"/>
    <p:sldId id="287" r:id="rId12"/>
    <p:sldId id="506" r:id="rId13"/>
    <p:sldId id="333" r:id="rId14"/>
    <p:sldId id="334" r:id="rId15"/>
    <p:sldId id="310" r:id="rId16"/>
    <p:sldId id="286" r:id="rId17"/>
    <p:sldId id="259" r:id="rId18"/>
    <p:sldId id="269" r:id="rId19"/>
    <p:sldId id="276" r:id="rId20"/>
    <p:sldId id="274" r:id="rId21"/>
    <p:sldId id="270" r:id="rId22"/>
    <p:sldId id="271" r:id="rId23"/>
    <p:sldId id="272" r:id="rId24"/>
    <p:sldId id="275" r:id="rId25"/>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744" userDrawn="1">
          <p15:clr>
            <a:srgbClr val="A4A3A4"/>
          </p15:clr>
        </p15:guide>
        <p15:guide id="2" orient="horz" pos="1228" userDrawn="1">
          <p15:clr>
            <a:srgbClr val="A4A3A4"/>
          </p15:clr>
        </p15:guide>
        <p15:guide id="3" pos="7296" userDrawn="1">
          <p15:clr>
            <a:srgbClr val="A4A3A4"/>
          </p15:clr>
        </p15:guide>
        <p15:guide id="4" pos="3840" userDrawn="1">
          <p15:clr>
            <a:srgbClr val="A4A3A4"/>
          </p15:clr>
        </p15:guide>
        <p15:guide id="5" pos="384" userDrawn="1">
          <p15:clr>
            <a:srgbClr val="A4A3A4"/>
          </p15:clr>
        </p15:guide>
        <p15:guide id="6"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D4980"/>
    <a:srgbClr val="00395A"/>
    <a:srgbClr val="4298B5"/>
    <a:srgbClr val="1D49FF"/>
    <a:srgbClr val="022B45"/>
    <a:srgbClr val="032B44"/>
    <a:srgbClr val="062A44"/>
    <a:srgbClr val="062E44"/>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49"/>
    <p:restoredTop sz="84186"/>
  </p:normalViewPr>
  <p:slideViewPr>
    <p:cSldViewPr snapToGrid="0">
      <p:cViewPr varScale="1">
        <p:scale>
          <a:sx n="69" d="100"/>
          <a:sy n="69" d="100"/>
        </p:scale>
        <p:origin x="232" y="696"/>
      </p:cViewPr>
      <p:guideLst>
        <p:guide orient="horz" pos="3744"/>
        <p:guide orient="horz" pos="1228"/>
        <p:guide pos="7296"/>
        <p:guide pos="3840"/>
        <p:guide pos="384"/>
        <p:guide pos="69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000"/>
            </a:lvl1pPr>
          </a:lstStyle>
          <a:p>
            <a:fld id="{1FACD548-DC65-A645-9D02-231C92EAC497}" type="datetime1">
              <a:rPr lang="en-US"/>
              <a:pPr/>
              <a:t>7/19/20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26E48097-F5B4-B44B-AB49-F1A17E14BBC0}" type="slidenum">
              <a:rPr lang="en-US"/>
              <a:pPr/>
              <a:t>‹#›</a:t>
            </a:fld>
            <a:endParaRPr lang="en-US"/>
          </a:p>
        </p:txBody>
      </p:sp>
    </p:spTree>
    <p:extLst>
      <p:ext uri="{BB962C8B-B14F-4D97-AF65-F5344CB8AC3E}">
        <p14:creationId xmlns:p14="http://schemas.microsoft.com/office/powerpoint/2010/main" val="650686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12DC0014-A801-CE4A-BA4D-9F6412DF10D7}" type="slidenum">
              <a:rPr lang="en-US"/>
              <a:pPr/>
              <a:t>‹#›</a:t>
            </a:fld>
            <a:endParaRPr lang="en-US"/>
          </a:p>
        </p:txBody>
      </p:sp>
    </p:spTree>
    <p:extLst>
      <p:ext uri="{BB962C8B-B14F-4D97-AF65-F5344CB8AC3E}">
        <p14:creationId xmlns:p14="http://schemas.microsoft.com/office/powerpoint/2010/main" val="426194969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2</a:t>
            </a:fld>
            <a:endParaRPr lang="en-US"/>
          </a:p>
        </p:txBody>
      </p:sp>
    </p:spTree>
    <p:extLst>
      <p:ext uri="{BB962C8B-B14F-4D97-AF65-F5344CB8AC3E}">
        <p14:creationId xmlns:p14="http://schemas.microsoft.com/office/powerpoint/2010/main" val="328362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409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FF35A1F9-D322-7C41-95F9-4EB6110FD628}" type="slidenum">
              <a:rPr lang="en-US" sz="1200"/>
              <a:pPr/>
              <a:t>17</a:t>
            </a:fld>
            <a:endParaRPr lang="en-US" sz="1200"/>
          </a:p>
        </p:txBody>
      </p:sp>
      <p:sp>
        <p:nvSpPr>
          <p:cNvPr id="17411" name="Slide Image Placeholder 1"/>
          <p:cNvSpPr>
            <a:spLocks noGrp="1" noRot="1" noChangeAspect="1"/>
          </p:cNvSpPr>
          <p:nvPr>
            <p:ph type="sldImg"/>
          </p:nvPr>
        </p:nvSpPr>
        <p:spPr>
          <a:xfrm>
            <a:off x="381000" y="685800"/>
            <a:ext cx="6096000" cy="3429000"/>
          </a:xfrm>
          <a:ln/>
        </p:spPr>
      </p:sp>
      <p:sp>
        <p:nvSpPr>
          <p:cNvPr id="17412" name="Notes Placeholder 2"/>
          <p:cNvSpPr>
            <a:spLocks noGrp="1"/>
          </p:cNvSpPr>
          <p:nvPr>
            <p:ph type="body" idx="1"/>
          </p:nvPr>
        </p:nvSpPr>
        <p:spPr>
          <a:xfrm>
            <a:off x="685800" y="4343400"/>
            <a:ext cx="5486400" cy="4114800"/>
          </a:xfrm>
          <a:noFill/>
          <a:ln>
            <a:solidFill>
              <a:srgbClr val="000000"/>
            </a:solidFill>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txBody>
          <a:bodyPr/>
          <a:lstStyle/>
          <a:p>
            <a:pPr defTabSz="457200" eaLnBrk="1" hangingPunct="1">
              <a:spcBef>
                <a:spcPct val="0"/>
              </a:spcBef>
            </a:pPr>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prstClr val="black"/>
                </a:solidFill>
                <a:cs typeface="Arial"/>
              </a:rPr>
              <a:t>Rome was not built in one day but it was built to last.</a:t>
            </a:r>
          </a:p>
          <a:p>
            <a:endParaRPr lang="en-US" dirty="0"/>
          </a:p>
        </p:txBody>
      </p:sp>
      <p:sp>
        <p:nvSpPr>
          <p:cNvPr id="4" name="Slide Number Placeholder 3"/>
          <p:cNvSpPr>
            <a:spLocks noGrp="1"/>
          </p:cNvSpPr>
          <p:nvPr>
            <p:ph type="sldNum" sz="quarter" idx="5"/>
          </p:nvPr>
        </p:nvSpPr>
        <p:spPr/>
        <p:txBody>
          <a:bodyPr/>
          <a:lstStyle/>
          <a:p>
            <a:fld id="{12DC0014-A801-CE4A-BA4D-9F6412DF10D7}" type="slidenum">
              <a:rPr lang="en-US" smtClean="0"/>
              <a:pPr/>
              <a:t>3</a:t>
            </a:fld>
            <a:endParaRPr lang="en-US"/>
          </a:p>
        </p:txBody>
      </p:sp>
    </p:spTree>
    <p:extLst>
      <p:ext uri="{BB962C8B-B14F-4D97-AF65-F5344CB8AC3E}">
        <p14:creationId xmlns:p14="http://schemas.microsoft.com/office/powerpoint/2010/main" val="297423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ＭＳ Ｐゴシック" charset="-128"/>
                <a:cs typeface="ＭＳ Ｐゴシック" charset="-128"/>
              </a:rPr>
              <a:t>Production of cement is responsible for 7% CO</a:t>
            </a:r>
            <a:r>
              <a:rPr lang="en-US" sz="1200" kern="1200" baseline="-25000" dirty="0">
                <a:solidFill>
                  <a:schemeClr val="tx1"/>
                </a:solidFill>
                <a:latin typeface="Arial" charset="0"/>
                <a:ea typeface="ＭＳ Ｐゴシック" charset="-128"/>
                <a:cs typeface="ＭＳ Ｐゴシック" charset="-128"/>
              </a:rPr>
              <a:t>2</a:t>
            </a:r>
            <a:r>
              <a:rPr lang="en-US" sz="1200" kern="1200" dirty="0">
                <a:solidFill>
                  <a:schemeClr val="tx1"/>
                </a:solidFill>
                <a:latin typeface="Arial" charset="0"/>
                <a:ea typeface="ＭＳ Ｐゴシック" charset="-128"/>
                <a:cs typeface="ＭＳ Ｐゴシック" charset="-128"/>
              </a:rPr>
              <a:t> production in the world</a:t>
            </a:r>
          </a:p>
          <a:p>
            <a:endParaRPr lang="en-US" dirty="0"/>
          </a:p>
          <a:p>
            <a:r>
              <a:rPr lang="en-US" dirty="0"/>
              <a:t>How</a:t>
            </a:r>
            <a:r>
              <a:rPr lang="en-US" baseline="0" dirty="0"/>
              <a:t> much is 3 billion ton of CO2? Just compare with the 5.3 billion ton of CO2 in the US (data for 2013). Or about all the CO2 generated by coal and gas in the US. </a:t>
            </a:r>
          </a:p>
          <a:p>
            <a:r>
              <a:rPr lang="en-US" baseline="0" dirty="0"/>
              <a:t>Or the amount of pasta eaten in Italy = </a:t>
            </a:r>
            <a:r>
              <a:rPr lang="en-US" sz="1200" b="1" i="0" kern="1200" dirty="0">
                <a:solidFill>
                  <a:schemeClr val="tx1"/>
                </a:solidFill>
                <a:effectLst/>
                <a:latin typeface="+mn-lt"/>
                <a:ea typeface="+mn-ea"/>
                <a:cs typeface="+mn-cs"/>
              </a:rPr>
              <a:t>3 million tons against the 13 million tons of pasta in the world</a:t>
            </a:r>
            <a:endParaRPr lang="en-US" dirty="0"/>
          </a:p>
        </p:txBody>
      </p:sp>
      <p:sp>
        <p:nvSpPr>
          <p:cNvPr id="4" name="Slide Number Placeholder 3"/>
          <p:cNvSpPr>
            <a:spLocks noGrp="1"/>
          </p:cNvSpPr>
          <p:nvPr>
            <p:ph type="sldNum" sz="quarter" idx="10"/>
          </p:nvPr>
        </p:nvSpPr>
        <p:spPr/>
        <p:txBody>
          <a:bodyPr/>
          <a:lstStyle/>
          <a:p>
            <a:pPr>
              <a:defRPr/>
            </a:pPr>
            <a:fld id="{7360BB7A-0E07-4CC1-86C8-AA9BE3DCD61C}" type="slidenum">
              <a:rPr lang="en-US" smtClean="0">
                <a:solidFill>
                  <a:prstClr val="black"/>
                </a:solidFill>
                <a:latin typeface="Calibri"/>
              </a:rPr>
              <a:pPr>
                <a:defRPr/>
              </a:pPr>
              <a:t>5</a:t>
            </a:fld>
            <a:endParaRPr lang="en-US">
              <a:solidFill>
                <a:prstClr val="black"/>
              </a:solidFill>
              <a:latin typeface="Calibri"/>
            </a:endParaRPr>
          </a:p>
        </p:txBody>
      </p:sp>
    </p:spTree>
    <p:extLst>
      <p:ext uri="{BB962C8B-B14F-4D97-AF65-F5344CB8AC3E}">
        <p14:creationId xmlns:p14="http://schemas.microsoft.com/office/powerpoint/2010/main" val="2956024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800 to 4,000 in 20 years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7</a:t>
            </a:fld>
            <a:endParaRPr lang="en-US"/>
          </a:p>
        </p:txBody>
      </p:sp>
    </p:spTree>
    <p:extLst>
      <p:ext uri="{BB962C8B-B14F-4D97-AF65-F5344CB8AC3E}">
        <p14:creationId xmlns:p14="http://schemas.microsoft.com/office/powerpoint/2010/main" val="397760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promises to make us rethink how to choose materials for construction in face of climate change and excess of pollutants – can we use fly ash and slag in a larger scale? We are investigating structure of materials being used for millenniums as part of deploying new materials</a:t>
            </a:r>
          </a:p>
        </p:txBody>
      </p:sp>
      <p:sp>
        <p:nvSpPr>
          <p:cNvPr id="4" name="Header Placeholder 3"/>
          <p:cNvSpPr>
            <a:spLocks noGrp="1"/>
          </p:cNvSpPr>
          <p:nvPr>
            <p:ph type="hdr" sz="quarter"/>
          </p:nvPr>
        </p:nvSpPr>
        <p:spPr/>
        <p:txBody>
          <a:bodyPr/>
          <a:lstStyle/>
          <a:p>
            <a:r>
              <a:rPr lang="en-US"/>
              <a:t>NERSC Presentation</a:t>
            </a:r>
          </a:p>
        </p:txBody>
      </p:sp>
      <p:sp>
        <p:nvSpPr>
          <p:cNvPr id="5" name="Date Placeholder 4"/>
          <p:cNvSpPr>
            <a:spLocks noGrp="1"/>
          </p:cNvSpPr>
          <p:nvPr>
            <p:ph type="dt" idx="1"/>
          </p:nvPr>
        </p:nvSpPr>
        <p:spPr/>
        <p:txBody>
          <a:bodyPr/>
          <a:lstStyle/>
          <a:p>
            <a:fld id="{FE726411-34D9-DB46-A312-26A3A16545CC}" type="datetime1">
              <a:rPr lang="en-US" smtClean="0"/>
              <a:t>7/19/20</a:t>
            </a:fld>
            <a:endParaRPr lang="en-US"/>
          </a:p>
        </p:txBody>
      </p:sp>
      <p:sp>
        <p:nvSpPr>
          <p:cNvPr id="6" name="Slide Number Placeholder 5"/>
          <p:cNvSpPr>
            <a:spLocks noGrp="1"/>
          </p:cNvSpPr>
          <p:nvPr>
            <p:ph type="sldNum" sz="quarter" idx="5"/>
          </p:nvPr>
        </p:nvSpPr>
        <p:spPr/>
        <p:txBody>
          <a:bodyPr/>
          <a:lstStyle/>
          <a:p>
            <a:fld id="{38B511CB-48C6-1D49-AC56-5A39CE8EA9E7}" type="slidenum">
              <a:rPr lang="en-US" smtClean="0"/>
              <a:pPr/>
              <a:t>8</a:t>
            </a:fld>
            <a:endParaRPr lang="en-US"/>
          </a:p>
        </p:txBody>
      </p:sp>
    </p:spTree>
    <p:extLst>
      <p:ext uri="{BB962C8B-B14F-4D97-AF65-F5344CB8AC3E}">
        <p14:creationId xmlns:p14="http://schemas.microsoft.com/office/powerpoint/2010/main" val="4205877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BEB3E5-4C22-461B-BE10-AE10058B2BF0}"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8611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method of data analysis and categorization that can be applied to all beamlines.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469F92-2A01-434F-8ABB-4136648E7E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081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sz="quarter"/>
          </p:nvPr>
        </p:nvSpPr>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defRPr/>
            </a:pPr>
            <a:fld id="{B7DF9F66-7B74-6040-B7B9-76F549309729}" type="slidenum">
              <a:rPr lang="en-US" sz="1200" smtClean="0">
                <a:solidFill>
                  <a:srgbClr val="000000"/>
                </a:solidFill>
                <a:latin typeface="Times New Roman" charset="0"/>
              </a:rPr>
              <a:pPr eaLnBrk="1" hangingPunct="1">
                <a:defRPr/>
              </a:pPr>
              <a:t>12</a:t>
            </a:fld>
            <a:endParaRPr lang="en-US" sz="1200">
              <a:solidFill>
                <a:srgbClr val="000000"/>
              </a:solidFill>
              <a:latin typeface="Times New Roman" charset="0"/>
            </a:endParaRPr>
          </a:p>
        </p:txBody>
      </p:sp>
      <p:sp>
        <p:nvSpPr>
          <p:cNvPr id="22529" name="Text Box 1"/>
          <p:cNvSpPr>
            <a:spLocks noGrp="1" noRot="1" noChangeAspect="1" noChangeArrowheads="1" noTextEdit="1"/>
          </p:cNvSpPr>
          <p:nvPr>
            <p:ph type="sldImg"/>
          </p:nvPr>
        </p:nvSpPr>
        <p:spPr>
          <a:xfrm>
            <a:off x="381000" y="685800"/>
            <a:ext cx="6096000" cy="3429000"/>
          </a:xfrm>
          <a:solidFill>
            <a:srgbClr val="FFFFFF"/>
          </a:solidFill>
          <a:ln>
            <a:noFill/>
          </a:ln>
          <a:extLst>
            <a:ext uri="{91240B29-F687-4f45-9708-019B960494DF}">
              <a14:hiddenLine xmlns="" xmlns:a14="http://schemas.microsoft.com/office/drawing/2010/main" w="126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sp>
      <p:sp>
        <p:nvSpPr>
          <p:cNvPr id="22530" name="Text Box 2"/>
          <p:cNvSpPr>
            <a:spLocks noGrp="1" noChangeArrowheads="1"/>
          </p:cNvSpPr>
          <p:nvPr>
            <p:ph type="body" idx="1"/>
          </p:nvPr>
        </p:nvSpPr>
        <p:spPr>
          <a:xfrm>
            <a:off x="685800" y="4343400"/>
            <a:ext cx="5484813" cy="4114800"/>
          </a:xfrm>
          <a:ln/>
          <a:extLs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marL="0" indent="0" algn="just">
              <a:buNone/>
            </a:pPr>
            <a:r>
              <a:rPr lang="en-US" i="1" dirty="0">
                <a:cs typeface="+mn-cs"/>
              </a:rPr>
              <a:t>Prof Geosciences at Stony Brook Melissa Sims use APS to study </a:t>
            </a:r>
            <a:r>
              <a:rPr lang="en-US" sz="1200" b="0" i="0" kern="1200">
                <a:solidFill>
                  <a:schemeClr val="tx1"/>
                </a:solidFill>
                <a:effectLst/>
                <a:latin typeface="+mn-lt"/>
                <a:ea typeface="+mn-ea"/>
                <a:cs typeface="+mn-cs"/>
              </a:rPr>
              <a:t>plagioclase deformation. </a:t>
            </a:r>
            <a:endParaRPr lang="en-US" i="1" dirty="0">
              <a:cs typeface="+mn-cs"/>
            </a:endParaRPr>
          </a:p>
          <a:p>
            <a:pPr marL="514350" indent="-514350" algn="just">
              <a:buAutoNum type="arabicParenBoth"/>
            </a:pPr>
            <a:r>
              <a:rPr lang="en-US" i="1" dirty="0">
                <a:cs typeface="+mn-cs"/>
              </a:rPr>
              <a:t>Overall goal – better concrete! Entire cities around Pompeii, Italy, are still up while our bridges are crumbling and need major repairs every 50 years</a:t>
            </a:r>
          </a:p>
          <a:p>
            <a:pPr marL="514350" indent="-514350" algn="just">
              <a:buAutoNum type="arabicParenBoth"/>
            </a:pPr>
            <a:r>
              <a:rPr lang="en-US" dirty="0">
                <a:cs typeface="+mn-cs"/>
              </a:rPr>
              <a:t>Warning: Do not share this as it was not published yet</a:t>
            </a:r>
          </a:p>
          <a:p>
            <a:pPr marL="514350" indent="-514350" algn="just">
              <a:buAutoNum type="arabicParenBoth"/>
            </a:pPr>
            <a:r>
              <a:rPr lang="en-US" b="1" dirty="0">
                <a:cs typeface="+mn-cs"/>
              </a:rPr>
              <a:t>Multinational Collaboration between USA (LBL ALS, Molecular Foundry, UCB Civil </a:t>
            </a:r>
            <a:r>
              <a:rPr lang="en-US" b="1" dirty="0" err="1">
                <a:cs typeface="+mn-cs"/>
              </a:rPr>
              <a:t>eng</a:t>
            </a:r>
            <a:r>
              <a:rPr lang="en-US" b="1" dirty="0">
                <a:cs typeface="+mn-cs"/>
              </a:rPr>
              <a:t>, UCB Earth Sciences), Italy (Material Science Dep Univ. Basilicata) and France (</a:t>
            </a:r>
            <a:r>
              <a:rPr lang="en-US" b="1" dirty="0" err="1">
                <a:cs typeface="+mn-cs"/>
              </a:rPr>
              <a:t>Cachan</a:t>
            </a:r>
            <a:r>
              <a:rPr lang="en-US" b="1" dirty="0">
                <a:cs typeface="+mn-cs"/>
              </a:rPr>
              <a:t> Institute of Technology - </a:t>
            </a:r>
            <a:r>
              <a:rPr lang="en-US" b="1" dirty="0" err="1">
                <a:cs typeface="+mn-cs"/>
              </a:rPr>
              <a:t>Université</a:t>
            </a:r>
            <a:r>
              <a:rPr lang="en-US" b="1" dirty="0">
                <a:cs typeface="+mn-cs"/>
              </a:rPr>
              <a:t> Paris-Sud) research institutions</a:t>
            </a:r>
          </a:p>
          <a:p>
            <a:pPr marL="514350" indent="-514350" algn="just">
              <a:buAutoNum type="arabicParenBoth"/>
            </a:pPr>
            <a:r>
              <a:rPr lang="en-US" sz="1200" b="0" i="0" u="none" strike="noStrike" kern="1200" dirty="0" err="1">
                <a:solidFill>
                  <a:schemeClr val="tx1"/>
                </a:solidFill>
                <a:effectLst/>
                <a:latin typeface="+mn-lt"/>
                <a:ea typeface="+mn-ea"/>
                <a:cs typeface="+mn-cs"/>
              </a:rPr>
              <a:t>Tremsin</a:t>
            </a:r>
            <a:r>
              <a:rPr lang="en-US" sz="1200" b="0" i="0" u="none" strike="noStrike" kern="1200" dirty="0">
                <a:solidFill>
                  <a:schemeClr val="tx1"/>
                </a:solidFill>
                <a:effectLst/>
                <a:latin typeface="+mn-lt"/>
                <a:ea typeface="+mn-ea"/>
                <a:cs typeface="+mn-cs"/>
              </a:rPr>
              <a:t>, Li, Su, </a:t>
            </a:r>
            <a:r>
              <a:rPr lang="en-US" sz="1200" b="0" i="0" u="none" strike="noStrike" kern="1200" dirty="0" err="1">
                <a:solidFill>
                  <a:schemeClr val="tx1"/>
                </a:solidFill>
                <a:effectLst/>
                <a:latin typeface="+mn-lt"/>
                <a:ea typeface="+mn-ea"/>
                <a:cs typeface="+mn-cs"/>
              </a:rPr>
              <a:t>Telesca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Marroccoli</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Nigris</a:t>
            </a:r>
            <a:r>
              <a:rPr lang="en-US" sz="1200" b="0" i="0" u="none" strike="noStrike" kern="1200" dirty="0">
                <a:solidFill>
                  <a:schemeClr val="tx1"/>
                </a:solidFill>
                <a:effectLst/>
                <a:latin typeface="+mn-lt"/>
                <a:ea typeface="+mn-ea"/>
                <a:cs typeface="+mn-cs"/>
              </a:rPr>
              <a:t>, Xu, </a:t>
            </a:r>
            <a:r>
              <a:rPr lang="en-US" sz="1200" b="0" i="0" u="none" strike="noStrike" kern="1200" dirty="0" err="1">
                <a:solidFill>
                  <a:schemeClr val="tx1"/>
                </a:solidFill>
                <a:effectLst/>
                <a:latin typeface="+mn-lt"/>
                <a:ea typeface="+mn-ea"/>
                <a:cs typeface="+mn-cs"/>
              </a:rPr>
              <a:t>Bouterf</a:t>
            </a:r>
            <a:r>
              <a:rPr lang="en-US" sz="1200" b="0" i="0" u="none" strike="noStrike" kern="1200" dirty="0">
                <a:solidFill>
                  <a:schemeClr val="tx1"/>
                </a:solidFill>
                <a:effectLst/>
                <a:latin typeface="+mn-lt"/>
                <a:ea typeface="+mn-ea"/>
                <a:cs typeface="+mn-cs"/>
              </a:rPr>
              <a:t>, Ushizima, Monteiro, “Neutron measurements of water absorption in cracked and uncracked ancient concrete from Pompeii”, in preparation 2019.</a:t>
            </a:r>
          </a:p>
          <a:p>
            <a:pPr marL="514350" indent="-514350" algn="just">
              <a:buAutoNum type="arabicParenBoth"/>
            </a:pPr>
            <a:r>
              <a:rPr lang="en-US" sz="1200" b="0" i="0" kern="1200" dirty="0">
                <a:solidFill>
                  <a:schemeClr val="tx1"/>
                </a:solidFill>
                <a:effectLst/>
                <a:latin typeface="+mn-lt"/>
                <a:ea typeface="+mn-ea"/>
                <a:cs typeface="+mn-cs"/>
              </a:rPr>
              <a:t>Calcium silicate hydrate (or </a:t>
            </a:r>
            <a:r>
              <a:rPr lang="en-US" sz="1200" b="1" i="0" kern="1200" dirty="0">
                <a:solidFill>
                  <a:schemeClr val="tx1"/>
                </a:solidFill>
                <a:effectLst/>
                <a:latin typeface="+mn-lt"/>
                <a:ea typeface="+mn-ea"/>
                <a:cs typeface="+mn-cs"/>
              </a:rPr>
              <a:t>C-S-H</a:t>
            </a:r>
            <a:r>
              <a:rPr lang="en-US" sz="1200" b="0" i="0" kern="1200" dirty="0">
                <a:solidFill>
                  <a:schemeClr val="tx1"/>
                </a:solidFill>
                <a:effectLst/>
                <a:latin typeface="+mn-lt"/>
                <a:ea typeface="+mn-ea"/>
                <a:cs typeface="+mn-cs"/>
              </a:rPr>
              <a:t>)</a:t>
            </a:r>
          </a:p>
          <a:p>
            <a:pPr marL="514350" marR="0" lvl="0" indent="-514350" algn="just" defTabSz="457200" rtl="0" eaLnBrk="1" fontAlgn="auto" latinLnBrk="0" hangingPunct="1">
              <a:lnSpc>
                <a:spcPct val="100000"/>
              </a:lnSpc>
              <a:spcBef>
                <a:spcPts val="0"/>
              </a:spcBef>
              <a:spcAft>
                <a:spcPts val="0"/>
              </a:spcAft>
              <a:buClrTx/>
              <a:buSzTx/>
              <a:buFontTx/>
              <a:buAutoNum type="arabicParenBoth"/>
              <a:tabLst/>
              <a:defRPr/>
            </a:pPr>
            <a:r>
              <a:rPr lang="en-US" dirty="0"/>
              <a:t>This research promises to make us rethink how to choose materials for construction in face of climate change and excess of pollutants – should we address reliance on cement? can we use fly ash and slag in a larger scale? We are investigating structure of materials being used for millenniums as part of deploying new materials</a:t>
            </a:r>
          </a:p>
          <a:p>
            <a:pPr marL="514350" indent="-514350" algn="just">
              <a:buAutoNum type="arabicParenBoth"/>
            </a:pPr>
            <a:endParaRPr lang="en-US" b="0" dirty="0">
              <a:cs typeface="+mn-cs"/>
            </a:endParaRPr>
          </a:p>
        </p:txBody>
      </p:sp>
    </p:spTree>
    <p:extLst>
      <p:ext uri="{BB962C8B-B14F-4D97-AF65-F5344CB8AC3E}">
        <p14:creationId xmlns:p14="http://schemas.microsoft.com/office/powerpoint/2010/main" val="3207952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Ijeoma</a:t>
            </a:r>
            <a:r>
              <a:rPr lang="en-US" dirty="0"/>
              <a:t>, Edith, Sam </a:t>
            </a:r>
            <a:r>
              <a:rPr lang="en-US" dirty="0" err="1"/>
              <a:t>Schickler</a:t>
            </a:r>
            <a:r>
              <a:rPr lang="en-US" dirty="0"/>
              <a:t>,</a:t>
            </a:r>
          </a:p>
        </p:txBody>
      </p:sp>
      <p:sp>
        <p:nvSpPr>
          <p:cNvPr id="4" name="Slide Number Placeholder 3"/>
          <p:cNvSpPr>
            <a:spLocks noGrp="1"/>
          </p:cNvSpPr>
          <p:nvPr>
            <p:ph type="sldNum" sz="quarter" idx="10"/>
          </p:nvPr>
        </p:nvSpPr>
        <p:spPr/>
        <p:txBody>
          <a:bodyPr/>
          <a:lstStyle/>
          <a:p>
            <a:fld id="{73CB06C3-EBC6-9140-BB4D-DAA91F5543AD}" type="slidenum">
              <a:rPr lang="en-US" smtClean="0"/>
              <a:t>15</a:t>
            </a:fld>
            <a:endParaRPr lang="en-US"/>
          </a:p>
        </p:txBody>
      </p:sp>
    </p:spTree>
    <p:extLst>
      <p:ext uri="{BB962C8B-B14F-4D97-AF65-F5344CB8AC3E}">
        <p14:creationId xmlns:p14="http://schemas.microsoft.com/office/powerpoint/2010/main" val="2783229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1"/>
        </a:solidFill>
        <a:effectLst/>
      </p:bgPr>
    </p:bg>
    <p:spTree>
      <p:nvGrpSpPr>
        <p:cNvPr id="1" name=""/>
        <p:cNvGrpSpPr/>
        <p:nvPr/>
      </p:nvGrpSpPr>
      <p:grpSpPr>
        <a:xfrm>
          <a:off x="0" y="0"/>
          <a:ext cx="0" cy="0"/>
          <a:chOff x="0" y="0"/>
          <a:chExt cx="0" cy="0"/>
        </a:xfrm>
      </p:grpSpPr>
      <p:pic>
        <p:nvPicPr>
          <p:cNvPr id="5" name="Picture 5" descr="New_DOE_Logo_White_060208.eps">
            <a:extLst>
              <a:ext uri="{FF2B5EF4-FFF2-40B4-BE49-F238E27FC236}">
                <a16:creationId xmlns:a16="http://schemas.microsoft.com/office/drawing/2014/main" id="{A4C16945-D8CF-B74D-A720-76AAA1AC5A0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9694" y="5464190"/>
            <a:ext cx="1503806" cy="365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Seal_wordmark.eps">
            <a:extLst>
              <a:ext uri="{FF2B5EF4-FFF2-40B4-BE49-F238E27FC236}">
                <a16:creationId xmlns:a16="http://schemas.microsoft.com/office/drawing/2014/main" id="{72D275D5-5233-8648-BF43-95FBF088A9D0}"/>
              </a:ext>
            </a:extLst>
          </p:cNvPr>
          <p:cNvPicPr>
            <a:picLocks noChangeAspect="1"/>
          </p:cNvPicPr>
          <p:nvPr userDrawn="1"/>
        </p:nvPicPr>
        <p:blipFill>
          <a:blip r:embed="rId3"/>
          <a:srcRect/>
          <a:stretch>
            <a:fillRect/>
          </a:stretch>
        </p:blipFill>
        <p:spPr bwMode="auto">
          <a:xfrm>
            <a:off x="8549930" y="5418470"/>
            <a:ext cx="1498059" cy="457200"/>
          </a:xfrm>
          <a:prstGeom prst="rect">
            <a:avLst/>
          </a:prstGeom>
          <a:noFill/>
          <a:ln w="9525">
            <a:noFill/>
            <a:miter lim="800000"/>
            <a:headEnd/>
            <a:tailEnd/>
          </a:ln>
        </p:spPr>
      </p:pic>
      <p:pic>
        <p:nvPicPr>
          <p:cNvPr id="7" name="Picture 6" descr="A picture containing drawing&#10;&#10;Description automatically generated">
            <a:extLst>
              <a:ext uri="{FF2B5EF4-FFF2-40B4-BE49-F238E27FC236}">
                <a16:creationId xmlns:a16="http://schemas.microsoft.com/office/drawing/2014/main" id="{5BEF3897-D6B9-C64C-BB96-0C7B2B529096}"/>
              </a:ext>
            </a:extLst>
          </p:cNvPr>
          <p:cNvPicPr>
            <a:picLocks noChangeAspect="1"/>
          </p:cNvPicPr>
          <p:nvPr userDrawn="1"/>
        </p:nvPicPr>
        <p:blipFill>
          <a:blip r:embed="rId4"/>
          <a:stretch>
            <a:fillRect/>
          </a:stretch>
        </p:blipFill>
        <p:spPr>
          <a:xfrm>
            <a:off x="3873500" y="2927350"/>
            <a:ext cx="4445000" cy="1003300"/>
          </a:xfrm>
          <a:prstGeom prst="rect">
            <a:avLst/>
          </a:prstGeom>
        </p:spPr>
      </p:pic>
    </p:spTree>
    <p:extLst>
      <p:ext uri="{BB962C8B-B14F-4D97-AF65-F5344CB8AC3E}">
        <p14:creationId xmlns:p14="http://schemas.microsoft.com/office/powerpoint/2010/main" val="1068924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baseline="0">
                <a:solidFill>
                  <a:schemeClr val="tx1"/>
                </a:solidFill>
              </a:defRPr>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576262"/>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0E850216-B3E3-F44C-AA06-A30BE3D910F5}" type="slidenum">
              <a:rPr lang="en-US" smtClean="0"/>
              <a:pPr/>
              <a:t>‹#›</a:t>
            </a:fld>
            <a:endParaRPr lang="en-US"/>
          </a:p>
        </p:txBody>
      </p:sp>
    </p:spTree>
    <p:extLst>
      <p:ext uri="{BB962C8B-B14F-4D97-AF65-F5344CB8AC3E}">
        <p14:creationId xmlns:p14="http://schemas.microsoft.com/office/powerpoint/2010/main" val="21646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4" descr="XBD200302-00063-02.jpg"/>
          <p:cNvPicPr>
            <a:picLocks noChangeAspect="1"/>
          </p:cNvPicPr>
          <p:nvPr/>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p:nvSpPr>
        <p:spPr bwMode="auto">
          <a:xfrm>
            <a:off x="0" y="1066800"/>
            <a:ext cx="12192000" cy="5791200"/>
          </a:xfrm>
          <a:prstGeom prst="rect">
            <a:avLst/>
          </a:prstGeom>
          <a:solidFill>
            <a:srgbClr val="376092">
              <a:alpha val="90979"/>
            </a:srgb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pic>
        <p:nvPicPr>
          <p:cNvPr id="8" name="Picture 24" descr="XBD200302-00063-02.jpg"/>
          <p:cNvPicPr>
            <a:picLocks noChangeAspect="1"/>
          </p:cNvPicPr>
          <p:nvPr userDrawn="1"/>
        </p:nvPicPr>
        <p:blipFill>
          <a:blip r:embed="rId2">
            <a:extLst>
              <a:ext uri="{28A0092B-C50C-407E-A947-70E740481C1C}">
                <a14:useLocalDpi xmlns:a14="http://schemas.microsoft.com/office/drawing/2010/main" val="0"/>
              </a:ext>
            </a:extLst>
          </a:blip>
          <a:srcRect l="3206" t="26352" r="66402" b="1721"/>
          <a:stretch>
            <a:fillRect/>
          </a:stretch>
        </p:blipFill>
        <p:spPr bwMode="auto">
          <a:xfrm>
            <a:off x="0" y="1066800"/>
            <a:ext cx="12192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a:spLocks noChangeArrowheads="1"/>
          </p:cNvSpPr>
          <p:nvPr userDrawn="1"/>
        </p:nvSpPr>
        <p:spPr bwMode="auto">
          <a:xfrm>
            <a:off x="0" y="1066800"/>
            <a:ext cx="12192000" cy="5791200"/>
          </a:xfrm>
          <a:prstGeom prst="rect">
            <a:avLst/>
          </a:prstGeom>
          <a:solidFill>
            <a:schemeClr val="tx1">
              <a:alpha val="90000"/>
            </a:schemeClr>
          </a:solidFill>
          <a:ln w="9525">
            <a:noFill/>
            <a:miter lim="800000"/>
            <a:headEnd/>
            <a:tailEnd/>
          </a:ln>
        </p:spPr>
        <p:txBody>
          <a:bodyPr wrap="none" anchor="ctr"/>
          <a:lstStyle/>
          <a:p>
            <a:pPr algn="ctr">
              <a:defRPr/>
            </a:pPr>
            <a:endParaRPr lang="en-US" sz="1800">
              <a:latin typeface="Arial" pitchFamily="-109" charset="0"/>
              <a:ea typeface="ＭＳ Ｐゴシック" pitchFamily="-109" charset="-128"/>
              <a:cs typeface="ＭＳ Ｐゴシック" pitchFamily="-109" charset="-128"/>
            </a:endParaRPr>
          </a:p>
        </p:txBody>
      </p:sp>
      <p:sp>
        <p:nvSpPr>
          <p:cNvPr id="10" name="Rectangle 1031"/>
          <p:cNvSpPr>
            <a:spLocks noChangeArrowheads="1"/>
          </p:cNvSpPr>
          <p:nvPr userDrawn="1"/>
        </p:nvSpPr>
        <p:spPr bwMode="auto">
          <a:xfrm>
            <a:off x="0" y="0"/>
            <a:ext cx="12192000" cy="1066800"/>
          </a:xfrm>
          <a:prstGeom prst="rect">
            <a:avLst/>
          </a:prstGeom>
          <a:solidFill>
            <a:schemeClr val="tx1"/>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cs typeface="ＭＳ Ｐゴシック" pitchFamily="-109" charset="-128"/>
            </a:endParaRPr>
          </a:p>
        </p:txBody>
      </p:sp>
      <p:sp>
        <p:nvSpPr>
          <p:cNvPr id="2" name="Title 1">
            <a:extLst>
              <a:ext uri="{FF2B5EF4-FFF2-40B4-BE49-F238E27FC236}">
                <a16:creationId xmlns:a16="http://schemas.microsoft.com/office/drawing/2014/main" id="{F3BF7532-1782-854C-AA61-B8671C0BF250}"/>
              </a:ext>
            </a:extLst>
          </p:cNvPr>
          <p:cNvSpPr>
            <a:spLocks noGrp="1"/>
          </p:cNvSpPr>
          <p:nvPr>
            <p:ph type="title"/>
          </p:nvPr>
        </p:nvSpPr>
        <p:spPr>
          <a:xfrm>
            <a:off x="1435947" y="1520190"/>
            <a:ext cx="10105813" cy="1143000"/>
          </a:xfrm>
        </p:spPr>
        <p:txBody>
          <a:bodyPr/>
          <a:lstStyle>
            <a:lvl1pPr algn="l">
              <a:defRPr>
                <a:solidFill>
                  <a:schemeClr val="bg1"/>
                </a:solidFill>
              </a:defRPr>
            </a:lvl1pPr>
          </a:lstStyle>
          <a:p>
            <a:r>
              <a:rPr lang="en-US"/>
              <a:t>Click to edit Master title style</a:t>
            </a:r>
            <a:endParaRPr lang="en-US" dirty="0"/>
          </a:p>
        </p:txBody>
      </p:sp>
      <p:pic>
        <p:nvPicPr>
          <p:cNvPr id="11" name="Picture 10" descr="DOE_Logo_White.png">
            <a:extLst>
              <a:ext uri="{FF2B5EF4-FFF2-40B4-BE49-F238E27FC236}">
                <a16:creationId xmlns:a16="http://schemas.microsoft.com/office/drawing/2014/main" id="{8C5EACA3-1943-BA4F-9547-3D40C434D7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29554" y="375285"/>
            <a:ext cx="1509678" cy="3657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0630DD6-4A31-E843-ADF8-210EC78E4A8F}"/>
              </a:ext>
            </a:extLst>
          </p:cNvPr>
          <p:cNvPicPr>
            <a:picLocks noChangeAspect="1"/>
          </p:cNvPicPr>
          <p:nvPr userDrawn="1"/>
        </p:nvPicPr>
        <p:blipFill>
          <a:blip r:embed="rId4"/>
          <a:stretch>
            <a:fillRect/>
          </a:stretch>
        </p:blipFill>
        <p:spPr>
          <a:xfrm>
            <a:off x="274864" y="172720"/>
            <a:ext cx="3240911" cy="731520"/>
          </a:xfrm>
          <a:prstGeom prst="rect">
            <a:avLst/>
          </a:prstGeom>
        </p:spPr>
      </p:pic>
    </p:spTree>
    <p:extLst>
      <p:ext uri="{BB962C8B-B14F-4D97-AF65-F5344CB8AC3E}">
        <p14:creationId xmlns:p14="http://schemas.microsoft.com/office/powerpoint/2010/main" val="372440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609601" y="1573213"/>
            <a:ext cx="10972799" cy="4368800"/>
          </a:xfrm>
          <a:prstGeom prst="rect">
            <a:avLst/>
          </a:prstGeom>
        </p:spPr>
        <p:txBody>
          <a:bodyPr/>
          <a:lstStyle>
            <a:lvl1pPr>
              <a:spcBef>
                <a:spcPts val="1200"/>
              </a:spcBef>
              <a:defRPr baseline="0">
                <a:solidFill>
                  <a:schemeClr val="tx1"/>
                </a:solidFill>
              </a:defRPr>
            </a:lvl1pPr>
            <a:lvl2pPr>
              <a:spcBef>
                <a:spcPts val="900"/>
              </a:spcBef>
              <a:buFont typeface="Arial"/>
              <a:buChar char="•"/>
              <a:defRPr baseline="0">
                <a:solidFill>
                  <a:schemeClr val="tx1"/>
                </a:solidFill>
              </a:defRPr>
            </a:lvl2pPr>
            <a:lvl3pPr marL="458788" indent="-177800">
              <a:spcBef>
                <a:spcPts val="500"/>
              </a:spcBef>
              <a:defRPr baseline="0">
                <a:solidFill>
                  <a:schemeClr val="tx1"/>
                </a:solidFill>
              </a:defRPr>
            </a:lvl3pPr>
            <a:lvl4pPr marL="687388" indent="-177800">
              <a:spcBef>
                <a:spcPts val="400"/>
              </a:spcBef>
              <a:buSzPct val="50000"/>
              <a:buFont typeface="Arial"/>
              <a:buChar char="•"/>
              <a:defRPr baseline="0">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Footer Placeholder 4"/>
          <p:cNvSpPr>
            <a:spLocks noGrp="1"/>
          </p:cNvSpPr>
          <p:nvPr>
            <p:ph type="ftr" sz="quarter" idx="10"/>
          </p:nvPr>
        </p:nvSpPr>
        <p:spPr/>
        <p:txBody>
          <a:bodyPr/>
          <a:lstStyle>
            <a:lvl1pPr>
              <a:defRPr/>
            </a:lvl1pPr>
          </a:lstStyle>
          <a:p>
            <a:r>
              <a:rPr lang="en-US"/>
              <a:t>Footer</a:t>
            </a:r>
          </a:p>
        </p:txBody>
      </p:sp>
      <p:sp>
        <p:nvSpPr>
          <p:cNvPr id="5" name="Slide Number Placeholder 5"/>
          <p:cNvSpPr>
            <a:spLocks noGrp="1"/>
          </p:cNvSpPr>
          <p:nvPr>
            <p:ph type="sldNum" sz="quarter" idx="11"/>
          </p:nvPr>
        </p:nvSpPr>
        <p:spPr/>
        <p:txBody>
          <a:bodyPr/>
          <a:lstStyle>
            <a:lvl1pPr>
              <a:defRPr/>
            </a:lvl1pPr>
          </a:lstStyle>
          <a:p>
            <a:fld id="{5BCE5702-B399-C845-9D31-C9B0C17E294E}" type="slidenum">
              <a:rPr lang="en-US" smtClean="0"/>
              <a:pPr/>
              <a:t>‹#›</a:t>
            </a:fld>
            <a:endParaRPr lang="en-US"/>
          </a:p>
        </p:txBody>
      </p:sp>
    </p:spTree>
    <p:extLst>
      <p:ext uri="{BB962C8B-B14F-4D97-AF65-F5344CB8AC3E}">
        <p14:creationId xmlns:p14="http://schemas.microsoft.com/office/powerpoint/2010/main" val="130258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t"/>
          <a:lstStyle>
            <a:lvl1pPr algn="l">
              <a:defRPr sz="3200" b="1" cap="none">
                <a:solidFill>
                  <a:srgbClr val="00395A"/>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906713"/>
            <a:ext cx="10972800" cy="1500187"/>
          </a:xfrm>
          <a:prstGeom prst="rect">
            <a:avLst/>
          </a:prstGeom>
        </p:spPr>
        <p:txBody>
          <a:bodyPr anchor="b"/>
          <a:lstStyle>
            <a:lvl1pPr marL="0" indent="0">
              <a:buNone/>
              <a:defRPr sz="2000" baseline="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Footer Placeholder 3">
            <a:extLst>
              <a:ext uri="{FF2B5EF4-FFF2-40B4-BE49-F238E27FC236}">
                <a16:creationId xmlns:a16="http://schemas.microsoft.com/office/drawing/2014/main" id="{19DDDCAD-A913-4B48-BCB9-3CD153D98261}"/>
              </a:ext>
            </a:extLst>
          </p:cNvPr>
          <p:cNvSpPr>
            <a:spLocks noGrp="1"/>
          </p:cNvSpPr>
          <p:nvPr>
            <p:ph type="ftr" sz="quarter" idx="10"/>
          </p:nvPr>
        </p:nvSpPr>
        <p:spPr/>
        <p:txBody>
          <a:bodyPr/>
          <a:lstStyle/>
          <a:p>
            <a:r>
              <a:rPr lang="en-US"/>
              <a:t>Footer</a:t>
            </a:r>
          </a:p>
        </p:txBody>
      </p:sp>
      <p:sp>
        <p:nvSpPr>
          <p:cNvPr id="5" name="Slide Number Placeholder 4">
            <a:extLst>
              <a:ext uri="{FF2B5EF4-FFF2-40B4-BE49-F238E27FC236}">
                <a16:creationId xmlns:a16="http://schemas.microsoft.com/office/drawing/2014/main" id="{24F20E85-AEE4-6E43-9CD6-EECFFB0F508B}"/>
              </a:ext>
            </a:extLst>
          </p:cNvPr>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167812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598614"/>
            <a:ext cx="5384800" cy="4344987"/>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2BDCA51F-EDBC-464E-8039-ADD2DD413EF3}" type="slidenum">
              <a:rPr lang="en-US" smtClean="0"/>
              <a:pPr/>
              <a:t>‹#›</a:t>
            </a:fld>
            <a:endParaRPr lang="en-US"/>
          </a:p>
        </p:txBody>
      </p:sp>
    </p:spTree>
    <p:extLst>
      <p:ext uri="{BB962C8B-B14F-4D97-AF65-F5344CB8AC3E}">
        <p14:creationId xmlns:p14="http://schemas.microsoft.com/office/powerpoint/2010/main" val="3520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solidFill>
                  <a:srgbClr val="00395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768725"/>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Footer Placeholder 4"/>
          <p:cNvSpPr>
            <a:spLocks noGrp="1"/>
          </p:cNvSpPr>
          <p:nvPr>
            <p:ph type="ftr" sz="quarter" idx="10"/>
          </p:nvPr>
        </p:nvSpPr>
        <p:spPr/>
        <p:txBody>
          <a:bodyPr/>
          <a:lstStyle>
            <a:lvl1pPr>
              <a:defRPr/>
            </a:lvl1pPr>
          </a:lstStyle>
          <a:p>
            <a:r>
              <a:rPr lang="en-US"/>
              <a:t>Footer</a:t>
            </a:r>
          </a:p>
        </p:txBody>
      </p:sp>
      <p:sp>
        <p:nvSpPr>
          <p:cNvPr id="8" name="Slide Number Placeholder 5"/>
          <p:cNvSpPr>
            <a:spLocks noGrp="1"/>
          </p:cNvSpPr>
          <p:nvPr>
            <p:ph type="sldNum" sz="quarter" idx="11"/>
          </p:nvPr>
        </p:nvSpPr>
        <p:spPr/>
        <p:txBody>
          <a:bodyPr/>
          <a:lstStyle>
            <a:lvl1pPr>
              <a:defRPr/>
            </a:lvl1pPr>
          </a:lstStyle>
          <a:p>
            <a:fld id="{DE7C672D-478E-EA45-8990-ADBDCAE17E0E}" type="slidenum">
              <a:rPr lang="en-US" smtClean="0"/>
              <a:pPr/>
              <a:t>‹#›</a:t>
            </a:fld>
            <a:endParaRPr lang="en-US"/>
          </a:p>
        </p:txBody>
      </p:sp>
    </p:spTree>
    <p:extLst>
      <p:ext uri="{BB962C8B-B14F-4D97-AF65-F5344CB8AC3E}">
        <p14:creationId xmlns:p14="http://schemas.microsoft.com/office/powerpoint/2010/main" val="273220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395A"/>
                </a:solidFill>
              </a:defRPr>
            </a:lvl1pPr>
          </a:lstStyle>
          <a:p>
            <a:r>
              <a:rPr lang="en-US"/>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a:t>Footer</a:t>
            </a:r>
          </a:p>
        </p:txBody>
      </p:sp>
      <p:sp>
        <p:nvSpPr>
          <p:cNvPr id="4" name="Slide Number Placeholder 5"/>
          <p:cNvSpPr>
            <a:spLocks noGrp="1"/>
          </p:cNvSpPr>
          <p:nvPr>
            <p:ph type="sldNum" sz="quarter" idx="11"/>
          </p:nvPr>
        </p:nvSpPr>
        <p:spPr/>
        <p:txBody>
          <a:bodyPr/>
          <a:lstStyle>
            <a:lvl1pPr>
              <a:defRPr/>
            </a:lvl1pPr>
          </a:lstStyle>
          <a:p>
            <a:fld id="{A446FB98-C054-0A43-9102-EC8BDC9266AE}" type="slidenum">
              <a:rPr lang="en-US" smtClean="0"/>
              <a:pPr/>
              <a:t>‹#›</a:t>
            </a:fld>
            <a:endParaRPr lang="en-US"/>
          </a:p>
        </p:txBody>
      </p:sp>
    </p:spTree>
    <p:extLst>
      <p:ext uri="{BB962C8B-B14F-4D97-AF65-F5344CB8AC3E}">
        <p14:creationId xmlns:p14="http://schemas.microsoft.com/office/powerpoint/2010/main" val="41674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Footer</a:t>
            </a:r>
          </a:p>
        </p:txBody>
      </p:sp>
      <p:sp>
        <p:nvSpPr>
          <p:cNvPr id="3" name="Slide Number Placeholder 2"/>
          <p:cNvSpPr>
            <a:spLocks noGrp="1"/>
          </p:cNvSpPr>
          <p:nvPr>
            <p:ph type="sldNum" sz="quarter" idx="11"/>
          </p:nvPr>
        </p:nvSpPr>
        <p:spPr/>
        <p:txBody>
          <a:bodyPr/>
          <a:lstStyle/>
          <a:p>
            <a:fld id="{D9233AF6-86C9-9640-976B-361267836CD3}" type="slidenum">
              <a:rPr lang="en-US" smtClean="0"/>
              <a:pPr/>
              <a:t>‹#›</a:t>
            </a:fld>
            <a:endParaRPr lang="en-US"/>
          </a:p>
        </p:txBody>
      </p:sp>
    </p:spTree>
    <p:extLst>
      <p:ext uri="{BB962C8B-B14F-4D97-AF65-F5344CB8AC3E}">
        <p14:creationId xmlns:p14="http://schemas.microsoft.com/office/powerpoint/2010/main" val="79120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baseline="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670550"/>
          </a:xfrm>
          <a:prstGeom prst="rect">
            <a:avLst/>
          </a:prstGeom>
        </p:spPr>
        <p:txBody>
          <a:bodyPr/>
          <a:lstStyle>
            <a:lvl1pPr>
              <a:defRPr sz="2000" baseline="0">
                <a:solidFill>
                  <a:schemeClr val="tx1"/>
                </a:solidFill>
              </a:defRPr>
            </a:lvl1pPr>
            <a:lvl2pPr>
              <a:defRPr sz="2000" baseline="0">
                <a:solidFill>
                  <a:schemeClr val="tx1"/>
                </a:solidFill>
              </a:defRPr>
            </a:lvl2pPr>
            <a:lvl3pPr>
              <a:defRPr sz="2000" baseline="0">
                <a:solidFill>
                  <a:schemeClr val="tx1"/>
                </a:solidFill>
              </a:defRPr>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609601" y="1435101"/>
            <a:ext cx="4011084" cy="4508500"/>
          </a:xfrm>
          <a:prstGeom prst="rect">
            <a:avLst/>
          </a:prstGeom>
        </p:spPr>
        <p:txBody>
          <a:bodyPr/>
          <a:lstStyle>
            <a:lvl1pPr marL="0" indent="0">
              <a:buNone/>
              <a:defRPr sz="1400"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Footer</a:t>
            </a:r>
          </a:p>
        </p:txBody>
      </p:sp>
      <p:sp>
        <p:nvSpPr>
          <p:cNvPr id="6" name="Slide Number Placeholder 5"/>
          <p:cNvSpPr>
            <a:spLocks noGrp="1"/>
          </p:cNvSpPr>
          <p:nvPr>
            <p:ph type="sldNum" sz="quarter" idx="11"/>
          </p:nvPr>
        </p:nvSpPr>
        <p:spPr/>
        <p:txBody>
          <a:bodyPr/>
          <a:lstStyle>
            <a:lvl1pPr>
              <a:defRPr/>
            </a:lvl1pPr>
          </a:lstStyle>
          <a:p>
            <a:fld id="{D510DC25-1721-E44C-8E33-DE93D959257C}" type="slidenum">
              <a:rPr lang="en-US" smtClean="0"/>
              <a:pPr/>
              <a:t>‹#›</a:t>
            </a:fld>
            <a:endParaRPr lang="en-US"/>
          </a:p>
        </p:txBody>
      </p:sp>
    </p:spTree>
    <p:extLst>
      <p:ext uri="{BB962C8B-B14F-4D97-AF65-F5344CB8AC3E}">
        <p14:creationId xmlns:p14="http://schemas.microsoft.com/office/powerpoint/2010/main" val="1819665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1" y="260350"/>
            <a:ext cx="1097279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cxnSp>
        <p:nvCxnSpPr>
          <p:cNvPr id="22" name="Straight Connector 21"/>
          <p:cNvCxnSpPr/>
          <p:nvPr/>
        </p:nvCxnSpPr>
        <p:spPr>
          <a:xfrm>
            <a:off x="0" y="6148001"/>
            <a:ext cx="12192000" cy="1587"/>
          </a:xfrm>
          <a:prstGeom prst="line">
            <a:avLst/>
          </a:prstGeom>
          <a:ln w="6350" cap="flat" cmpd="sng" algn="ctr">
            <a:solidFill>
              <a:srgbClr val="00395A"/>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3"/>
          </p:nvPr>
        </p:nvSpPr>
        <p:spPr>
          <a:xfrm>
            <a:off x="609601" y="6408545"/>
            <a:ext cx="5015247" cy="365125"/>
          </a:xfrm>
          <a:prstGeom prst="rect">
            <a:avLst/>
          </a:prstGeom>
        </p:spPr>
        <p:txBody>
          <a:bodyPr vert="horz" wrap="square" lIns="91440" tIns="45720" rIns="91440" bIns="45720" numCol="1" anchor="ctr" anchorCtr="0" compatLnSpc="1">
            <a:prstTxWarp prst="textNoShape">
              <a:avLst/>
            </a:prstTxWarp>
          </a:bodyPr>
          <a:lstStyle>
            <a:lvl1pPr eaLnBrk="0" hangingPunct="0">
              <a:defRPr sz="600">
                <a:solidFill>
                  <a:srgbClr val="898989"/>
                </a:solidFill>
              </a:defRPr>
            </a:lvl1pPr>
          </a:lstStyle>
          <a:p>
            <a:r>
              <a:rPr lang="en-US"/>
              <a:t>Footer</a:t>
            </a:r>
          </a:p>
        </p:txBody>
      </p:sp>
      <p:sp>
        <p:nvSpPr>
          <p:cNvPr id="6" name="Slide Number Placeholder 5"/>
          <p:cNvSpPr>
            <a:spLocks noGrp="1"/>
          </p:cNvSpPr>
          <p:nvPr>
            <p:ph type="sldNum" sz="quarter" idx="4"/>
          </p:nvPr>
        </p:nvSpPr>
        <p:spPr>
          <a:xfrm>
            <a:off x="5648041" y="6408545"/>
            <a:ext cx="904616" cy="365125"/>
          </a:xfrm>
          <a:prstGeom prst="rect">
            <a:avLst/>
          </a:prstGeom>
        </p:spPr>
        <p:txBody>
          <a:bodyPr vert="horz" wrap="square" lIns="91440" tIns="45720" rIns="91440" bIns="45720" numCol="1" anchor="ctr" anchorCtr="0" compatLnSpc="1">
            <a:prstTxWarp prst="textNoShape">
              <a:avLst/>
            </a:prstTxWarp>
          </a:bodyPr>
          <a:lstStyle>
            <a:lvl1pPr algn="ctr" eaLnBrk="0" hangingPunct="0">
              <a:defRPr sz="600">
                <a:solidFill>
                  <a:srgbClr val="898989"/>
                </a:solidFill>
              </a:defRPr>
            </a:lvl1pPr>
          </a:lstStyle>
          <a:p>
            <a:fld id="{D9233AF6-86C9-9640-976B-361267836CD3}" type="slidenum">
              <a:rPr lang="en-US" smtClean="0"/>
              <a:pPr/>
              <a:t>‹#›</a:t>
            </a:fld>
            <a:endParaRPr lang="en-US"/>
          </a:p>
        </p:txBody>
      </p:sp>
      <p:pic>
        <p:nvPicPr>
          <p:cNvPr id="3" name="Picture 2" descr="A close up of a sign&#10;&#10;Description automatically generated">
            <a:extLst>
              <a:ext uri="{FF2B5EF4-FFF2-40B4-BE49-F238E27FC236}">
                <a16:creationId xmlns:a16="http://schemas.microsoft.com/office/drawing/2014/main" id="{3A618139-98A0-F340-A3E9-2D389169188F}"/>
              </a:ext>
            </a:extLst>
          </p:cNvPr>
          <p:cNvPicPr>
            <a:picLocks noChangeAspect="1"/>
          </p:cNvPicPr>
          <p:nvPr userDrawn="1"/>
        </p:nvPicPr>
        <p:blipFill>
          <a:blip r:embed="rId12"/>
          <a:stretch>
            <a:fillRect/>
          </a:stretch>
        </p:blipFill>
        <p:spPr>
          <a:xfrm>
            <a:off x="11191475" y="6281544"/>
            <a:ext cx="356616" cy="457200"/>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hf hdr="0" dt="0"/>
  <p:txStyles>
    <p:title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1" fontAlgn="base" hangingPunct="1">
        <a:spcBef>
          <a:spcPts val="900"/>
        </a:spcBef>
        <a:spcAft>
          <a:spcPct val="0"/>
        </a:spcAft>
        <a:defRPr sz="2400">
          <a:solidFill>
            <a:srgbClr val="003366"/>
          </a:solidFill>
          <a:latin typeface="+mn-lt"/>
          <a:ea typeface="+mn-ea"/>
          <a:cs typeface="+mn-cs"/>
        </a:defRPr>
      </a:lvl1pPr>
      <a:lvl2pPr marL="288925" indent="-227013" algn="l" rtl="0" eaLnBrk="1" fontAlgn="base" hangingPunct="1">
        <a:spcBef>
          <a:spcPts val="500"/>
        </a:spcBef>
        <a:spcAft>
          <a:spcPct val="0"/>
        </a:spcAft>
        <a:buSzPct val="85000"/>
        <a:buChar char="–"/>
        <a:defRPr sz="2400">
          <a:solidFill>
            <a:srgbClr val="003366"/>
          </a:solidFill>
          <a:latin typeface="+mn-lt"/>
          <a:ea typeface="+mn-ea"/>
        </a:defRPr>
      </a:lvl2pPr>
      <a:lvl3pPr marL="573088" indent="-117475" algn="l" rtl="0" eaLnBrk="1" fontAlgn="base" hangingPunct="1">
        <a:spcBef>
          <a:spcPts val="400"/>
        </a:spcBef>
        <a:spcAft>
          <a:spcPct val="0"/>
        </a:spcAft>
        <a:buSzPct val="75000"/>
        <a:buFont typeface="Lucida Grande" charset="0"/>
        <a:buChar char="–"/>
        <a:defRPr sz="2400">
          <a:solidFill>
            <a:srgbClr val="003366"/>
          </a:solidFill>
          <a:latin typeface="+mn-lt"/>
          <a:ea typeface="+mn-ea"/>
        </a:defRPr>
      </a:lvl3pPr>
      <a:lvl4pPr marL="909638" indent="-227013" algn="l" rtl="0" eaLnBrk="1" fontAlgn="base" hangingPunct="1">
        <a:spcBef>
          <a:spcPct val="20000"/>
        </a:spcBef>
        <a:spcAft>
          <a:spcPct val="0"/>
        </a:spcAft>
        <a:buSzPct val="75000"/>
        <a:buFont typeface="Lucida Grande" charset="0"/>
        <a:buChar char="–"/>
        <a:defRPr sz="2400">
          <a:solidFill>
            <a:srgbClr val="003366"/>
          </a:solidFill>
          <a:latin typeface="+mn-lt"/>
          <a:ea typeface="+mn-ea"/>
        </a:defRPr>
      </a:lvl4pPr>
      <a:lvl5pPr marL="1146175" indent="-236538" algn="l" rtl="0" eaLnBrk="1" fontAlgn="base" hangingPunct="1">
        <a:spcBef>
          <a:spcPct val="20000"/>
        </a:spcBef>
        <a:spcAft>
          <a:spcPct val="0"/>
        </a:spcAft>
        <a:buChar char="»"/>
        <a:defRPr sz="2400">
          <a:solidFill>
            <a:srgbClr val="003366"/>
          </a:solidFill>
          <a:latin typeface="+mn-lt"/>
          <a:ea typeface="+mn-ea"/>
        </a:defRPr>
      </a:lvl5pPr>
      <a:lvl6pPr marL="2514600" indent="-228600" algn="l" rtl="0" eaLnBrk="1" fontAlgn="base" hangingPunct="1">
        <a:spcBef>
          <a:spcPct val="20000"/>
        </a:spcBef>
        <a:spcAft>
          <a:spcPct val="0"/>
        </a:spcAft>
        <a:buChar char="»"/>
        <a:defRPr sz="2000">
          <a:solidFill>
            <a:srgbClr val="2C5993"/>
          </a:solidFill>
          <a:latin typeface="+mn-lt"/>
          <a:ea typeface="+mn-ea"/>
        </a:defRPr>
      </a:lvl6pPr>
      <a:lvl7pPr marL="2971800" indent="-228600" algn="l" rtl="0" eaLnBrk="1" fontAlgn="base" hangingPunct="1">
        <a:spcBef>
          <a:spcPct val="20000"/>
        </a:spcBef>
        <a:spcAft>
          <a:spcPct val="0"/>
        </a:spcAft>
        <a:buChar char="»"/>
        <a:defRPr sz="2000">
          <a:solidFill>
            <a:srgbClr val="2C5993"/>
          </a:solidFill>
          <a:latin typeface="+mn-lt"/>
          <a:ea typeface="+mn-ea"/>
        </a:defRPr>
      </a:lvl7pPr>
      <a:lvl8pPr marL="3429000" indent="-228600" algn="l" rtl="0" eaLnBrk="1" fontAlgn="base" hangingPunct="1">
        <a:spcBef>
          <a:spcPct val="20000"/>
        </a:spcBef>
        <a:spcAft>
          <a:spcPct val="0"/>
        </a:spcAft>
        <a:buChar char="»"/>
        <a:defRPr sz="2000">
          <a:solidFill>
            <a:srgbClr val="2C5993"/>
          </a:solidFill>
          <a:latin typeface="+mn-lt"/>
          <a:ea typeface="+mn-ea"/>
        </a:defRPr>
      </a:lvl8pPr>
      <a:lvl9pPr marL="3886200" indent="-228600" algn="l" rtl="0" eaLnBrk="1" fontAlgn="base" hangingPunct="1">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png"/><Relationship Id="rId18" Type="http://schemas.openxmlformats.org/officeDocument/2006/relationships/image" Target="../media/image54.tiff"/><Relationship Id="rId26" Type="http://schemas.openxmlformats.org/officeDocument/2006/relationships/image" Target="../media/image62.tiff"/><Relationship Id="rId3" Type="http://schemas.openxmlformats.org/officeDocument/2006/relationships/image" Target="../media/image39.jpg"/><Relationship Id="rId21" Type="http://schemas.openxmlformats.org/officeDocument/2006/relationships/image" Target="../media/image57.tiff"/><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jpeg"/><Relationship Id="rId2" Type="http://schemas.openxmlformats.org/officeDocument/2006/relationships/notesSlide" Target="../notesSlides/notesSlide9.xml"/><Relationship Id="rId16" Type="http://schemas.openxmlformats.org/officeDocument/2006/relationships/image" Target="../media/image52.tiff"/><Relationship Id="rId20" Type="http://schemas.openxmlformats.org/officeDocument/2006/relationships/image" Target="../media/image56.png"/><Relationship Id="rId29"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jpeg"/><Relationship Id="rId5" Type="http://schemas.openxmlformats.org/officeDocument/2006/relationships/image" Target="../media/image41.png"/><Relationship Id="rId15" Type="http://schemas.openxmlformats.org/officeDocument/2006/relationships/image" Target="../media/image51.tiff"/><Relationship Id="rId23" Type="http://schemas.openxmlformats.org/officeDocument/2006/relationships/image" Target="../media/image59.png"/><Relationship Id="rId28" Type="http://schemas.openxmlformats.org/officeDocument/2006/relationships/image" Target="../media/image64.tiff"/><Relationship Id="rId10" Type="http://schemas.openxmlformats.org/officeDocument/2006/relationships/image" Target="../media/image46.tiff"/><Relationship Id="rId19" Type="http://schemas.openxmlformats.org/officeDocument/2006/relationships/image" Target="../media/image55.tiff"/><Relationship Id="rId4" Type="http://schemas.openxmlformats.org/officeDocument/2006/relationships/image" Target="../media/image40.tiff"/><Relationship Id="rId9" Type="http://schemas.openxmlformats.org/officeDocument/2006/relationships/image" Target="../media/image45.png"/><Relationship Id="rId14" Type="http://schemas.openxmlformats.org/officeDocument/2006/relationships/image" Target="../media/image50.tiff"/><Relationship Id="rId22" Type="http://schemas.openxmlformats.org/officeDocument/2006/relationships/image" Target="../media/image58.png"/><Relationship Id="rId27" Type="http://schemas.openxmlformats.org/officeDocument/2006/relationships/image" Target="../media/image63.tiff"/><Relationship Id="rId30"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6.png"/><Relationship Id="rId3" Type="http://schemas.openxmlformats.org/officeDocument/2006/relationships/slideLayout" Target="../slideLayouts/slideLayout3.xml"/><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5.png"/><Relationship Id="rId2" Type="http://schemas.openxmlformats.org/officeDocument/2006/relationships/video" Target="../media/media1.m4v"/><Relationship Id="rId16" Type="http://schemas.openxmlformats.org/officeDocument/2006/relationships/image" Target="../media/image77.png"/><Relationship Id="rId20" Type="http://schemas.openxmlformats.org/officeDocument/2006/relationships/image" Target="../media/image81.png"/><Relationship Id="rId1" Type="http://schemas.microsoft.com/office/2007/relationships/media" Target="../media/media1.m4v"/><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4.png"/><Relationship Id="rId5" Type="http://schemas.openxmlformats.org/officeDocument/2006/relationships/image" Target="../media/image66.png"/><Relationship Id="rId15" Type="http://schemas.openxmlformats.org/officeDocument/2006/relationships/image" Target="../media/image76.jpeg"/><Relationship Id="rId23" Type="http://schemas.openxmlformats.org/officeDocument/2006/relationships/image" Target="../media/image10.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notesSlide" Target="../notesSlides/notesSlide10.xml"/><Relationship Id="rId9" Type="http://schemas.openxmlformats.org/officeDocument/2006/relationships/image" Target="../media/image70.png"/><Relationship Id="rId14" Type="http://schemas.openxmlformats.org/officeDocument/2006/relationships/image" Target="../media/image75.jpeg"/><Relationship Id="rId22" Type="http://schemas.openxmlformats.org/officeDocument/2006/relationships/image" Target="../media/image83.png"/><Relationship Id="rId27" Type="http://schemas.openxmlformats.org/officeDocument/2006/relationships/image" Target="../media/image8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8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84_Jackson_Fig2_CMYK.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6781800" cy="6859902"/>
          </a:xfrm>
          <a:prstGeom prst="rect">
            <a:avLst/>
          </a:prstGeom>
        </p:spPr>
      </p:pic>
      <p:sp>
        <p:nvSpPr>
          <p:cNvPr id="4" name="Rectangle 3"/>
          <p:cNvSpPr/>
          <p:nvPr/>
        </p:nvSpPr>
        <p:spPr>
          <a:xfrm>
            <a:off x="8382000" y="6248401"/>
            <a:ext cx="2286000" cy="646331"/>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273947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D8E4-5744-4E6F-A41A-C3759374F7C3}"/>
              </a:ext>
            </a:extLst>
          </p:cNvPr>
          <p:cNvSpPr>
            <a:spLocks noGrp="1"/>
          </p:cNvSpPr>
          <p:nvPr>
            <p:ph type="title"/>
          </p:nvPr>
        </p:nvSpPr>
        <p:spPr>
          <a:xfrm>
            <a:off x="4380931" y="-184282"/>
            <a:ext cx="8972548" cy="1325563"/>
          </a:xfrm>
        </p:spPr>
        <p:txBody>
          <a:bodyPr/>
          <a:lstStyle/>
          <a:p>
            <a:r>
              <a:rPr lang="en-US" dirty="0"/>
              <a:t>X-Ray Tomography (XRT)</a:t>
            </a:r>
          </a:p>
        </p:txBody>
      </p:sp>
      <p:sp>
        <p:nvSpPr>
          <p:cNvPr id="3" name="Slide Number Placeholder 2">
            <a:extLst>
              <a:ext uri="{FF2B5EF4-FFF2-40B4-BE49-F238E27FC236}">
                <a16:creationId xmlns:a16="http://schemas.microsoft.com/office/drawing/2014/main" id="{AE03D5AD-1F96-498C-85C6-67533A840AB4}"/>
              </a:ext>
            </a:extLst>
          </p:cNvPr>
          <p:cNvSpPr>
            <a:spLocks noGrp="1"/>
          </p:cNvSpPr>
          <p:nvPr>
            <p:ph type="sldNum" sz="quarter" idx="12"/>
          </p:nvPr>
        </p:nvSpPr>
        <p:spPr/>
        <p:txBody>
          <a:bodyPr/>
          <a:lstStyle/>
          <a:p>
            <a:pPr algn="r" defTabSz="914377">
              <a:defRPr/>
            </a:pPr>
            <a:fld id="{2DA019D8-21CF-446D-8E52-D9A46AB64773}" type="slidenum">
              <a:rPr lang="en-US" sz="1200">
                <a:solidFill>
                  <a:prstClr val="black">
                    <a:tint val="75000"/>
                  </a:prstClr>
                </a:solidFill>
                <a:ea typeface="+mn-ea"/>
                <a:cs typeface="+mn-cs"/>
              </a:rPr>
              <a:pPr algn="r" defTabSz="914377">
                <a:defRPr/>
              </a:pPr>
              <a:t>11</a:t>
            </a:fld>
            <a:endParaRPr lang="en-US" sz="1200">
              <a:solidFill>
                <a:prstClr val="black">
                  <a:tint val="75000"/>
                </a:prstClr>
              </a:solidFill>
              <a:ea typeface="+mn-ea"/>
              <a:cs typeface="+mn-cs"/>
            </a:endParaRPr>
          </a:p>
        </p:txBody>
      </p:sp>
      <p:pic>
        <p:nvPicPr>
          <p:cNvPr id="6" name="Picture Placeholder 40" descr="panorama.jpg">
            <a:extLst>
              <a:ext uri="{FF2B5EF4-FFF2-40B4-BE49-F238E27FC236}">
                <a16:creationId xmlns:a16="http://schemas.microsoft.com/office/drawing/2014/main" id="{62C9B13A-991A-514B-A1FB-C26DC8CC48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82657" y="276780"/>
            <a:ext cx="2615625" cy="2007117"/>
          </a:xfrm>
          <a:prstGeom prst="rect">
            <a:avLst/>
          </a:prstGeom>
          <a:noFill/>
          <a:ln w="9525">
            <a:noFill/>
            <a:miter lim="800000"/>
            <a:headEnd/>
            <a:tailEnd/>
          </a:ln>
        </p:spPr>
      </p:pic>
      <p:pic>
        <p:nvPicPr>
          <p:cNvPr id="9" name="Picture 8" descr="0000_2016_ALS_Primary_Multiblue_SIgnature_RGB_ELCTRONIC.png">
            <a:extLst>
              <a:ext uri="{FF2B5EF4-FFF2-40B4-BE49-F238E27FC236}">
                <a16:creationId xmlns:a16="http://schemas.microsoft.com/office/drawing/2014/main" id="{F4BC12F5-A1C1-5E42-A059-C1FBBAC56A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60" t="20329" r="14864" b="19975"/>
          <a:stretch/>
        </p:blipFill>
        <p:spPr>
          <a:xfrm>
            <a:off x="376595" y="5927479"/>
            <a:ext cx="1176604" cy="775952"/>
          </a:xfrm>
          <a:prstGeom prst="rect">
            <a:avLst/>
          </a:prstGeom>
        </p:spPr>
      </p:pic>
      <p:pic>
        <p:nvPicPr>
          <p:cNvPr id="1026" name="Picture 2" descr="https://als.lbl.gov/wp-content/uploads/2018/04/2018-04-beamclock.png">
            <a:extLst>
              <a:ext uri="{FF2B5EF4-FFF2-40B4-BE49-F238E27FC236}">
                <a16:creationId xmlns:a16="http://schemas.microsoft.com/office/drawing/2014/main" id="{B34CE73D-E9CC-48CB-871F-D70659E41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65" y="1560571"/>
            <a:ext cx="9430017" cy="480218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C230E5-F9B2-B340-B608-5DB43A0C64D0}"/>
              </a:ext>
            </a:extLst>
          </p:cNvPr>
          <p:cNvCxnSpPr>
            <a:cxnSpLocks/>
          </p:cNvCxnSpPr>
          <p:nvPr/>
        </p:nvCxnSpPr>
        <p:spPr>
          <a:xfrm>
            <a:off x="835633" y="917061"/>
            <a:ext cx="1435132" cy="4663203"/>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2B3A51-77DE-CF45-8AE6-D9472B1C1812}"/>
              </a:ext>
            </a:extLst>
          </p:cNvPr>
          <p:cNvCxnSpPr>
            <a:cxnSpLocks/>
          </p:cNvCxnSpPr>
          <p:nvPr/>
        </p:nvCxnSpPr>
        <p:spPr>
          <a:xfrm>
            <a:off x="1480899" y="569846"/>
            <a:ext cx="3012333" cy="948892"/>
          </a:xfrm>
          <a:prstGeom prst="line">
            <a:avLst/>
          </a:prstGeom>
          <a:ln>
            <a:solidFill>
              <a:srgbClr val="FF6600"/>
            </a:solidFill>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E4CA9B32-A9BC-A648-9908-37E605C5832F}"/>
              </a:ext>
            </a:extLst>
          </p:cNvPr>
          <p:cNvSpPr/>
          <p:nvPr/>
        </p:nvSpPr>
        <p:spPr bwMode="auto">
          <a:xfrm>
            <a:off x="8884693" y="3002507"/>
            <a:ext cx="1815152" cy="13647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7511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https://lh5.googleusercontent.com/Bkz1DDWjth_jBoJ1Y0Jn2cK1vhFcCCajIAN1YtR20QQffrbju52zdNfgRUqffZIUDUG_a8TyCDE7vxgcYwUmUKoeeJqr9YwkpyQHVeDG5QRPqAH339btgSaLtdlA6__M-mTujYrBVArTpKQzIA">
            <a:extLst>
              <a:ext uri="{FF2B5EF4-FFF2-40B4-BE49-F238E27FC236}">
                <a16:creationId xmlns:a16="http://schemas.microsoft.com/office/drawing/2014/main" id="{40177CCD-BA44-E543-9533-569282D9A44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9477" b="80587" l="29405" r="70954"/>
                    </a14:imgEffect>
                  </a14:imgLayer>
                </a14:imgProps>
              </a:ext>
              <a:ext uri="{28A0092B-C50C-407E-A947-70E740481C1C}">
                <a14:useLocalDpi xmlns:a14="http://schemas.microsoft.com/office/drawing/2010/main" val="0"/>
              </a:ext>
            </a:extLst>
          </a:blip>
          <a:srcRect l="24211" t="11838" r="23852" b="11774"/>
          <a:stretch/>
        </p:blipFill>
        <p:spPr bwMode="auto">
          <a:xfrm>
            <a:off x="4090835" y="3108587"/>
            <a:ext cx="2213125" cy="2546999"/>
          </a:xfrm>
          <a:prstGeom prst="rect">
            <a:avLst/>
          </a:prstGeom>
          <a:noFill/>
          <a:extLst>
            <a:ext uri="{909E8E84-426E-40DD-AFC4-6F175D3DCCD1}">
              <a14:hiddenFill xmlns:a14="http://schemas.microsoft.com/office/drawing/2010/main">
                <a:solidFill>
                  <a:srgbClr val="FFFFFF"/>
                </a:solidFill>
              </a14:hiddenFill>
            </a:ext>
          </a:extLst>
        </p:spPr>
      </p:pic>
      <p:sp>
        <p:nvSpPr>
          <p:cNvPr id="13314" name="Text Box 2"/>
          <p:cNvSpPr txBox="1">
            <a:spLocks noChangeArrowheads="1"/>
          </p:cNvSpPr>
          <p:nvPr/>
        </p:nvSpPr>
        <p:spPr bwMode="auto">
          <a:xfrm>
            <a:off x="249382" y="-22756"/>
            <a:ext cx="11637818" cy="7683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ＭＳ Ｐゴシック"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defRPr>
            </a:lvl9pPr>
          </a:lstStyle>
          <a:p>
            <a:pPr algn="ctr" eaLnBrk="1" hangingPunct="1">
              <a:buClrTx/>
              <a:buFontTx/>
              <a:buNone/>
              <a:defRPr/>
            </a:pPr>
            <a:r>
              <a:rPr lang="en-US" sz="3200" b="1" dirty="0">
                <a:solidFill>
                  <a:schemeClr val="tx1"/>
                </a:solidFill>
              </a:rPr>
              <a:t>Concrete Imaging from Nanoscale to Microscale</a:t>
            </a:r>
          </a:p>
        </p:txBody>
      </p:sp>
      <p:grpSp>
        <p:nvGrpSpPr>
          <p:cNvPr id="3" name="Group 2">
            <a:extLst>
              <a:ext uri="{FF2B5EF4-FFF2-40B4-BE49-F238E27FC236}">
                <a16:creationId xmlns:a16="http://schemas.microsoft.com/office/drawing/2014/main" id="{43345996-7B0E-EF41-944A-FA84B934DAB4}"/>
              </a:ext>
            </a:extLst>
          </p:cNvPr>
          <p:cNvGrpSpPr/>
          <p:nvPr/>
        </p:nvGrpSpPr>
        <p:grpSpPr>
          <a:xfrm>
            <a:off x="872835" y="841594"/>
            <a:ext cx="10613984" cy="1781695"/>
            <a:chOff x="997527" y="966286"/>
            <a:chExt cx="10613984" cy="1781695"/>
          </a:xfrm>
        </p:grpSpPr>
        <p:sp>
          <p:nvSpPr>
            <p:cNvPr id="2" name="Rounded Rectangle 1">
              <a:extLst>
                <a:ext uri="{FF2B5EF4-FFF2-40B4-BE49-F238E27FC236}">
                  <a16:creationId xmlns:a16="http://schemas.microsoft.com/office/drawing/2014/main" id="{954418CD-176F-DA47-BD06-D1EE67629D58}"/>
                </a:ext>
              </a:extLst>
            </p:cNvPr>
            <p:cNvSpPr/>
            <p:nvPr/>
          </p:nvSpPr>
          <p:spPr>
            <a:xfrm>
              <a:off x="997527" y="966286"/>
              <a:ext cx="10577946" cy="1781695"/>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8" name="Picture 17">
              <a:extLst>
                <a:ext uri="{FF2B5EF4-FFF2-40B4-BE49-F238E27FC236}">
                  <a16:creationId xmlns:a16="http://schemas.microsoft.com/office/drawing/2014/main" id="{6C928240-4549-0C46-9546-0CC0E0442997}"/>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5000" contrast="63000"/>
                      </a14:imgEffect>
                    </a14:imgLayer>
                  </a14:imgProps>
                </a:ext>
              </a:extLst>
            </a:blip>
            <a:srcRect/>
            <a:stretch/>
          </p:blipFill>
          <p:spPr>
            <a:xfrm>
              <a:off x="1084669" y="1031665"/>
              <a:ext cx="1845567" cy="1610079"/>
            </a:xfrm>
            <a:prstGeom prst="rect">
              <a:avLst/>
            </a:prstGeom>
            <a:ln>
              <a:noFill/>
            </a:ln>
            <a:effectLst>
              <a:softEdge rad="112500"/>
            </a:effectLst>
          </p:spPr>
        </p:pic>
        <p:sp>
          <p:nvSpPr>
            <p:cNvPr id="5" name="Rectangle 4">
              <a:extLst>
                <a:ext uri="{FF2B5EF4-FFF2-40B4-BE49-F238E27FC236}">
                  <a16:creationId xmlns:a16="http://schemas.microsoft.com/office/drawing/2014/main" id="{95F20219-1340-624D-A6A2-C4071C7A6A71}"/>
                </a:ext>
              </a:extLst>
            </p:cNvPr>
            <p:cNvSpPr/>
            <p:nvPr/>
          </p:nvSpPr>
          <p:spPr>
            <a:xfrm>
              <a:off x="2701637" y="1080589"/>
              <a:ext cx="8909874" cy="1477328"/>
            </a:xfrm>
            <a:prstGeom prst="rect">
              <a:avLst/>
            </a:prstGeom>
            <a:ln>
              <a:noFill/>
            </a:ln>
          </p:spPr>
          <p:txBody>
            <a:bodyPr wrap="square">
              <a:spAutoFit/>
            </a:bodyPr>
            <a:lstStyle/>
            <a:p>
              <a:pPr algn="ctr">
                <a:defRPr/>
              </a:pPr>
              <a:r>
                <a:rPr lang="en-US" sz="3000" dirty="0">
                  <a:solidFill>
                    <a:schemeClr val="bg1"/>
                  </a:solidFill>
                  <a:latin typeface="Arial" panose="020B0604020202020204" pitchFamily="34" charset="0"/>
                  <a:cs typeface="Arial" panose="020B0604020202020204" pitchFamily="34" charset="0"/>
                </a:rPr>
                <a:t>Goal: mechanical resilience and cementitious processes in Ancient Roman architectural mortar – why it </a:t>
              </a:r>
              <a:r>
                <a:rPr lang="en-US" sz="3000" b="1" dirty="0">
                  <a:solidFill>
                    <a:schemeClr val="bg1"/>
                  </a:solidFill>
                  <a:latin typeface="Arial" panose="020B0604020202020204" pitchFamily="34" charset="0"/>
                  <a:cs typeface="Arial" panose="020B0604020202020204" pitchFamily="34" charset="0"/>
                </a:rPr>
                <a:t>outperforms</a:t>
              </a:r>
              <a:r>
                <a:rPr lang="en-US" sz="3000" dirty="0">
                  <a:solidFill>
                    <a:schemeClr val="bg1"/>
                  </a:solidFill>
                  <a:latin typeface="Arial" panose="020B0604020202020204" pitchFamily="34" charset="0"/>
                  <a:cs typeface="Arial" panose="020B0604020202020204" pitchFamily="34" charset="0"/>
                </a:rPr>
                <a:t> modern concrete?</a:t>
              </a:r>
              <a:endParaRPr lang="en-US" sz="3000" b="1" dirty="0"/>
            </a:p>
          </p:txBody>
        </p:sp>
      </p:grpSp>
      <p:grpSp>
        <p:nvGrpSpPr>
          <p:cNvPr id="28" name="Group 27">
            <a:extLst>
              <a:ext uri="{FF2B5EF4-FFF2-40B4-BE49-F238E27FC236}">
                <a16:creationId xmlns:a16="http://schemas.microsoft.com/office/drawing/2014/main" id="{12C25F91-A868-C041-ABCB-72A8441766FC}"/>
              </a:ext>
            </a:extLst>
          </p:cNvPr>
          <p:cNvGrpSpPr/>
          <p:nvPr/>
        </p:nvGrpSpPr>
        <p:grpSpPr>
          <a:xfrm>
            <a:off x="1953521" y="3380497"/>
            <a:ext cx="2131356" cy="1995803"/>
            <a:chOff x="429520" y="3332998"/>
            <a:chExt cx="2042314" cy="1828800"/>
          </a:xfrm>
        </p:grpSpPr>
        <p:pic>
          <p:nvPicPr>
            <p:cNvPr id="11" name="Picture 10">
              <a:extLst>
                <a:ext uri="{FF2B5EF4-FFF2-40B4-BE49-F238E27FC236}">
                  <a16:creationId xmlns:a16="http://schemas.microsoft.com/office/drawing/2014/main" id="{929AFF63-54EB-F841-83FF-597844A97EF4}"/>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20000" contrast="-20000"/>
                      </a14:imgEffect>
                    </a14:imgLayer>
                  </a14:imgProps>
                </a:ext>
              </a:extLst>
            </a:blip>
            <a:srcRect l="16048" t="26637" r="14107" b="17156"/>
            <a:stretch/>
          </p:blipFill>
          <p:spPr>
            <a:xfrm>
              <a:off x="429520" y="3332998"/>
              <a:ext cx="2042314" cy="1828800"/>
            </a:xfrm>
            <a:prstGeom prst="rect">
              <a:avLst/>
            </a:prstGeom>
            <a:ln>
              <a:noFill/>
            </a:ln>
            <a:effectLst>
              <a:softEdge rad="112500"/>
            </a:effectLst>
          </p:spPr>
        </p:pic>
        <p:sp>
          <p:nvSpPr>
            <p:cNvPr id="14" name="Oval 13">
              <a:extLst>
                <a:ext uri="{FF2B5EF4-FFF2-40B4-BE49-F238E27FC236}">
                  <a16:creationId xmlns:a16="http://schemas.microsoft.com/office/drawing/2014/main" id="{99E6F7D4-87E6-AA49-8B24-47292C6D6779}"/>
                </a:ext>
              </a:extLst>
            </p:cNvPr>
            <p:cNvSpPr/>
            <p:nvPr/>
          </p:nvSpPr>
          <p:spPr>
            <a:xfrm>
              <a:off x="749760" y="3526973"/>
              <a:ext cx="1407948" cy="1403578"/>
            </a:xfrm>
            <a:prstGeom prst="ellipse">
              <a:avLst/>
            </a:prstGeom>
            <a:noFill/>
            <a:ln w="12700">
              <a:solidFill>
                <a:srgbClr val="FF0000"/>
              </a:solidFill>
              <a:prstDash val="dash"/>
            </a:ln>
            <a:effectLst>
              <a:glow rad="1397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026" name="Picture 2" descr="https://lh3.googleusercontent.com/iC6ObUhh9CPJBAFElB_V61Oft7xunPpmejD7wwJ8x78EE1WjfDAbRnz9IBcQALRU16jAfdRawFTSDCmqX4dPH4y-r3f1SFm1A5a4KCLKLc6kcC0-wGMOcAiczKLkLLWRtqDEknyxZkV9knZNzg">
            <a:extLst>
              <a:ext uri="{FF2B5EF4-FFF2-40B4-BE49-F238E27FC236}">
                <a16:creationId xmlns:a16="http://schemas.microsoft.com/office/drawing/2014/main" id="{87BFBA51-E495-F942-91BA-118968E4D4DE}"/>
              </a:ext>
            </a:extLst>
          </p:cNvPr>
          <p:cNvPicPr>
            <a:picLocks noChangeAspect="1" noChangeArrowheads="1"/>
          </p:cNvPicPr>
          <p:nvPr/>
        </p:nvPicPr>
        <p:blipFill>
          <a:blip r:embed="rId7">
            <a:extLst>
              <a:ext uri="{BEBA8EAE-BF5A-486C-A8C5-ECC9F3942E4B}">
                <a14:imgProps xmlns:a14="http://schemas.microsoft.com/office/drawing/2010/main">
                  <a14:imgLayer>
                    <a14:imgEffect>
                      <a14:artisticMarker/>
                    </a14:imgEffect>
                  </a14:imgLayer>
                </a14:imgProps>
              </a:ext>
              <a:ext uri="{28A0092B-C50C-407E-A947-70E740481C1C}">
                <a14:useLocalDpi xmlns:a14="http://schemas.microsoft.com/office/drawing/2010/main" val="0"/>
              </a:ext>
            </a:extLst>
          </a:blip>
          <a:srcRect/>
          <a:stretch>
            <a:fillRect/>
          </a:stretch>
        </p:blipFill>
        <p:spPr bwMode="auto">
          <a:xfrm rot="21384766">
            <a:off x="6268140" y="3341616"/>
            <a:ext cx="2004933" cy="20049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4FE0472-6FB7-4741-B6A2-0F11649D6EF5}"/>
              </a:ext>
            </a:extLst>
          </p:cNvPr>
          <p:cNvPicPr>
            <a:picLocks noChangeAspect="1" noChangeArrowheads="1"/>
          </p:cNvPicPr>
          <p:nvPr/>
        </p:nvPicPr>
        <p:blipFill>
          <a:blip r:embed="rId8"/>
          <a:stretch>
            <a:fillRect/>
          </a:stretch>
        </p:blipFill>
        <p:spPr bwMode="auto">
          <a:xfrm>
            <a:off x="8349286" y="3332999"/>
            <a:ext cx="1871521" cy="19039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3EFBF59-C103-F142-ABE2-800FC65C7BD7}"/>
              </a:ext>
            </a:extLst>
          </p:cNvPr>
          <p:cNvSpPr txBox="1"/>
          <p:nvPr/>
        </p:nvSpPr>
        <p:spPr>
          <a:xfrm>
            <a:off x="645970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Neutron</a:t>
            </a:r>
          </a:p>
          <a:p>
            <a:pPr algn="ctr"/>
            <a:r>
              <a:rPr lang="en-US" sz="1800" b="1" dirty="0">
                <a:solidFill>
                  <a:schemeClr val="bg1"/>
                </a:solidFill>
              </a:rPr>
              <a:t>radiography</a:t>
            </a:r>
          </a:p>
        </p:txBody>
      </p:sp>
      <p:sp>
        <p:nvSpPr>
          <p:cNvPr id="24" name="TextBox 23">
            <a:extLst>
              <a:ext uri="{FF2B5EF4-FFF2-40B4-BE49-F238E27FC236}">
                <a16:creationId xmlns:a16="http://schemas.microsoft.com/office/drawing/2014/main" id="{0773ADA1-E627-284F-B453-556FEF90AA56}"/>
              </a:ext>
            </a:extLst>
          </p:cNvPr>
          <p:cNvSpPr txBox="1"/>
          <p:nvPr/>
        </p:nvSpPr>
        <p:spPr>
          <a:xfrm>
            <a:off x="8514983"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STEM</a:t>
            </a:r>
          </a:p>
          <a:p>
            <a:pPr algn="ctr"/>
            <a:r>
              <a:rPr lang="en-US" sz="1800" b="1" dirty="0">
                <a:solidFill>
                  <a:schemeClr val="bg1"/>
                </a:solidFill>
              </a:rPr>
              <a:t>tomography</a:t>
            </a:r>
          </a:p>
        </p:txBody>
      </p:sp>
      <p:sp>
        <p:nvSpPr>
          <p:cNvPr id="25" name="TextBox 24">
            <a:extLst>
              <a:ext uri="{FF2B5EF4-FFF2-40B4-BE49-F238E27FC236}">
                <a16:creationId xmlns:a16="http://schemas.microsoft.com/office/drawing/2014/main" id="{F588B6C9-3AC2-E74E-BFAF-D6F8032DEBCE}"/>
              </a:ext>
            </a:extLst>
          </p:cNvPr>
          <p:cNvSpPr txBox="1"/>
          <p:nvPr/>
        </p:nvSpPr>
        <p:spPr>
          <a:xfrm>
            <a:off x="2086053" y="5461381"/>
            <a:ext cx="1851789" cy="646331"/>
          </a:xfrm>
          <a:prstGeom prst="rect">
            <a:avLst/>
          </a:prstGeom>
          <a:solidFill>
            <a:schemeClr val="tx1"/>
          </a:solidFill>
        </p:spPr>
        <p:txBody>
          <a:bodyPr wrap="none" rtlCol="0">
            <a:spAutoFit/>
          </a:bodyPr>
          <a:lstStyle/>
          <a:p>
            <a:pPr algn="ctr"/>
            <a:r>
              <a:rPr lang="en-US" sz="1800" b="1" dirty="0">
                <a:solidFill>
                  <a:schemeClr val="bg1"/>
                </a:solidFill>
              </a:rPr>
              <a:t>Structure from</a:t>
            </a:r>
          </a:p>
          <a:p>
            <a:pPr algn="ctr"/>
            <a:r>
              <a:rPr lang="en-US" sz="1800" b="1" dirty="0">
                <a:solidFill>
                  <a:schemeClr val="bg1"/>
                </a:solidFill>
              </a:rPr>
              <a:t>in-situ analysis</a:t>
            </a:r>
          </a:p>
        </p:txBody>
      </p:sp>
      <p:sp>
        <p:nvSpPr>
          <p:cNvPr id="26" name="TextBox 25">
            <a:extLst>
              <a:ext uri="{FF2B5EF4-FFF2-40B4-BE49-F238E27FC236}">
                <a16:creationId xmlns:a16="http://schemas.microsoft.com/office/drawing/2014/main" id="{3676B27E-BD11-9149-8738-E9CE535E2F6D}"/>
              </a:ext>
            </a:extLst>
          </p:cNvPr>
          <p:cNvSpPr txBox="1"/>
          <p:nvPr/>
        </p:nvSpPr>
        <p:spPr>
          <a:xfrm>
            <a:off x="4404420" y="5461381"/>
            <a:ext cx="1518364" cy="646331"/>
          </a:xfrm>
          <a:prstGeom prst="rect">
            <a:avLst/>
          </a:prstGeom>
          <a:solidFill>
            <a:schemeClr val="tx1"/>
          </a:solidFill>
        </p:spPr>
        <p:txBody>
          <a:bodyPr wrap="none" rtlCol="0">
            <a:spAutoFit/>
          </a:bodyPr>
          <a:lstStyle/>
          <a:p>
            <a:pPr algn="ctr"/>
            <a:r>
              <a:rPr lang="en-US" sz="1800" b="1" dirty="0">
                <a:solidFill>
                  <a:schemeClr val="bg1"/>
                </a:solidFill>
              </a:rPr>
              <a:t>Hard X-ray</a:t>
            </a:r>
          </a:p>
          <a:p>
            <a:pPr algn="ctr"/>
            <a:r>
              <a:rPr lang="en-US" sz="1800" b="1" dirty="0">
                <a:solidFill>
                  <a:schemeClr val="bg1"/>
                </a:solidFill>
              </a:rPr>
              <a:t>tomography</a:t>
            </a:r>
          </a:p>
        </p:txBody>
      </p:sp>
      <p:grpSp>
        <p:nvGrpSpPr>
          <p:cNvPr id="33" name="Group 32">
            <a:extLst>
              <a:ext uri="{FF2B5EF4-FFF2-40B4-BE49-F238E27FC236}">
                <a16:creationId xmlns:a16="http://schemas.microsoft.com/office/drawing/2014/main" id="{3A6F4107-6C7B-0F49-A155-90A0EE7F9035}"/>
              </a:ext>
            </a:extLst>
          </p:cNvPr>
          <p:cNvGrpSpPr/>
          <p:nvPr/>
        </p:nvGrpSpPr>
        <p:grpSpPr>
          <a:xfrm>
            <a:off x="4990510" y="4394681"/>
            <a:ext cx="1222791" cy="1190404"/>
            <a:chOff x="3312130" y="4264055"/>
            <a:chExt cx="1222791" cy="1190404"/>
          </a:xfrm>
        </p:grpSpPr>
        <p:grpSp>
          <p:nvGrpSpPr>
            <p:cNvPr id="32" name="Group 31">
              <a:extLst>
                <a:ext uri="{FF2B5EF4-FFF2-40B4-BE49-F238E27FC236}">
                  <a16:creationId xmlns:a16="http://schemas.microsoft.com/office/drawing/2014/main" id="{F8FF97DE-704A-684F-B03C-1F1B0CB69C93}"/>
                </a:ext>
              </a:extLst>
            </p:cNvPr>
            <p:cNvGrpSpPr/>
            <p:nvPr/>
          </p:nvGrpSpPr>
          <p:grpSpPr>
            <a:xfrm>
              <a:off x="3312130" y="4264055"/>
              <a:ext cx="1222791" cy="1190404"/>
              <a:chOff x="3312130" y="4264055"/>
              <a:chExt cx="1222791" cy="1190404"/>
            </a:xfrm>
          </p:grpSpPr>
          <p:sp>
            <p:nvSpPr>
              <p:cNvPr id="16" name="Trapezoid 15">
                <a:extLst>
                  <a:ext uri="{FF2B5EF4-FFF2-40B4-BE49-F238E27FC236}">
                    <a16:creationId xmlns:a16="http://schemas.microsoft.com/office/drawing/2014/main" id="{64FB02FD-B727-6148-BE17-6A73C3152EB0}"/>
                  </a:ext>
                </a:extLst>
              </p:cNvPr>
              <p:cNvSpPr/>
              <p:nvPr/>
            </p:nvSpPr>
            <p:spPr>
              <a:xfrm rot="17679829">
                <a:off x="3184938" y="4391247"/>
                <a:ext cx="825883" cy="571500"/>
              </a:xfrm>
              <a:prstGeom prst="trapezoid">
                <a:avLst>
                  <a:gd name="adj" fmla="val 51351"/>
                </a:avLst>
              </a:prstGeom>
              <a:gradFill flip="none" rotWithShape="1">
                <a:gsLst>
                  <a:gs pos="0">
                    <a:schemeClr val="accent2">
                      <a:lumMod val="5000"/>
                      <a:lumOff val="95000"/>
                      <a:alpha val="47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9" name="Picture 4" descr="https://lh3.googleusercontent.com/7LO97IduaABH2QbJt8Spkk-KI5zB2LA0Ig_mZ9xXOYJyOeeJiAPQq7_w-cQ1yO3Sl_4ydwsErox1pjlglwe7N05oVsmy5FrQbeRC5nzLV9orvT9-h9_K26MuOV7BjebLCDKShGqVoCZD8ta8TQ">
                <a:extLst>
                  <a:ext uri="{FF2B5EF4-FFF2-40B4-BE49-F238E27FC236}">
                    <a16:creationId xmlns:a16="http://schemas.microsoft.com/office/drawing/2014/main" id="{4B59890C-8FB9-DB4D-8E49-5BDE034970DA}"/>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2447" b="89088" l="21548" r="76985"/>
                        </a14:imgEffect>
                      </a14:imgLayer>
                    </a14:imgProps>
                  </a:ext>
                  <a:ext uri="{28A0092B-C50C-407E-A947-70E740481C1C}">
                    <a14:useLocalDpi xmlns:a14="http://schemas.microsoft.com/office/drawing/2010/main" val="0"/>
                  </a:ext>
                </a:extLst>
              </a:blip>
              <a:srcRect l="21935" t="11838" r="23245" b="11774"/>
              <a:stretch/>
            </p:blipFill>
            <p:spPr bwMode="auto">
              <a:xfrm>
                <a:off x="3573903" y="4406642"/>
                <a:ext cx="961018" cy="1047817"/>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8625E403-53D9-B744-9273-D28E377EECC1}"/>
                </a:ext>
              </a:extLst>
            </p:cNvPr>
            <p:cNvSpPr txBox="1"/>
            <p:nvPr/>
          </p:nvSpPr>
          <p:spPr>
            <a:xfrm>
              <a:off x="3626117" y="4892634"/>
              <a:ext cx="508473" cy="276999"/>
            </a:xfrm>
            <a:prstGeom prst="rect">
              <a:avLst/>
            </a:prstGeom>
            <a:noFill/>
          </p:spPr>
          <p:txBody>
            <a:bodyPr wrap="none" rtlCol="0">
              <a:spAutoFit/>
            </a:bodyPr>
            <a:lstStyle/>
            <a:p>
              <a:r>
                <a:rPr lang="en-US" sz="1200" b="1" dirty="0">
                  <a:solidFill>
                    <a:schemeClr val="bg1"/>
                  </a:solidFill>
                </a:rPr>
                <a:t>DVC</a:t>
              </a:r>
            </a:p>
          </p:txBody>
        </p:sp>
      </p:grpSp>
      <p:sp>
        <p:nvSpPr>
          <p:cNvPr id="23" name="Rounded Rectangle 22">
            <a:extLst>
              <a:ext uri="{FF2B5EF4-FFF2-40B4-BE49-F238E27FC236}">
                <a16:creationId xmlns:a16="http://schemas.microsoft.com/office/drawing/2014/main" id="{57BFC686-90A7-3D4C-863C-A573FEE9006B}"/>
              </a:ext>
            </a:extLst>
          </p:cNvPr>
          <p:cNvSpPr/>
          <p:nvPr/>
        </p:nvSpPr>
        <p:spPr>
          <a:xfrm>
            <a:off x="997527" y="2833591"/>
            <a:ext cx="10577945" cy="337720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65C87112-E84B-9241-95CA-CDAE1CCF4910}"/>
              </a:ext>
            </a:extLst>
          </p:cNvPr>
          <p:cNvSpPr txBox="1"/>
          <p:nvPr/>
        </p:nvSpPr>
        <p:spPr>
          <a:xfrm>
            <a:off x="1278609" y="2870385"/>
            <a:ext cx="10167079" cy="523220"/>
          </a:xfrm>
          <a:prstGeom prst="rect">
            <a:avLst/>
          </a:prstGeom>
          <a:noFill/>
        </p:spPr>
        <p:txBody>
          <a:bodyPr wrap="none" rtlCol="0">
            <a:spAutoFit/>
          </a:bodyPr>
          <a:lstStyle/>
          <a:p>
            <a:r>
              <a:rPr lang="en-US" sz="2800" dirty="0"/>
              <a:t>Multimodal Data Analysis and Synthesis through Math and ML </a:t>
            </a:r>
          </a:p>
        </p:txBody>
      </p:sp>
      <p:sp>
        <p:nvSpPr>
          <p:cNvPr id="37" name="TextBox 36">
            <a:extLst>
              <a:ext uri="{FF2B5EF4-FFF2-40B4-BE49-F238E27FC236}">
                <a16:creationId xmlns:a16="http://schemas.microsoft.com/office/drawing/2014/main" id="{116AC276-933C-2D41-B13C-03F95FB4298E}"/>
              </a:ext>
            </a:extLst>
          </p:cNvPr>
          <p:cNvSpPr txBox="1"/>
          <p:nvPr/>
        </p:nvSpPr>
        <p:spPr>
          <a:xfrm>
            <a:off x="7273559" y="4698885"/>
            <a:ext cx="981359" cy="461665"/>
          </a:xfrm>
          <a:prstGeom prst="rect">
            <a:avLst/>
          </a:prstGeom>
          <a:noFill/>
        </p:spPr>
        <p:txBody>
          <a:bodyPr wrap="none" rtlCol="0">
            <a:spAutoFit/>
          </a:bodyPr>
          <a:lstStyle/>
          <a:p>
            <a:r>
              <a:rPr lang="en-US" sz="1200" b="1" dirty="0">
                <a:solidFill>
                  <a:schemeClr val="bg1"/>
                </a:solidFill>
              </a:rPr>
              <a:t>Water</a:t>
            </a:r>
          </a:p>
          <a:p>
            <a:r>
              <a:rPr lang="en-US" sz="1200" b="1" dirty="0">
                <a:solidFill>
                  <a:schemeClr val="bg1"/>
                </a:solidFill>
              </a:rPr>
              <a:t>absorption</a:t>
            </a:r>
          </a:p>
        </p:txBody>
      </p:sp>
      <p:sp>
        <p:nvSpPr>
          <p:cNvPr id="38" name="TextBox 37">
            <a:extLst>
              <a:ext uri="{FF2B5EF4-FFF2-40B4-BE49-F238E27FC236}">
                <a16:creationId xmlns:a16="http://schemas.microsoft.com/office/drawing/2014/main" id="{A69B1927-68C5-E346-AF1E-81AB070F5921}"/>
              </a:ext>
            </a:extLst>
          </p:cNvPr>
          <p:cNvSpPr txBox="1"/>
          <p:nvPr/>
        </p:nvSpPr>
        <p:spPr>
          <a:xfrm>
            <a:off x="9448311" y="3552742"/>
            <a:ext cx="699230" cy="461665"/>
          </a:xfrm>
          <a:prstGeom prst="rect">
            <a:avLst/>
          </a:prstGeom>
          <a:noFill/>
        </p:spPr>
        <p:txBody>
          <a:bodyPr wrap="none" rtlCol="0">
            <a:spAutoFit/>
          </a:bodyPr>
          <a:lstStyle/>
          <a:p>
            <a:r>
              <a:rPr lang="en-US" sz="1200" b="1" dirty="0">
                <a:solidFill>
                  <a:schemeClr val="bg1"/>
                </a:solidFill>
              </a:rPr>
              <a:t>CSH</a:t>
            </a:r>
          </a:p>
          <a:p>
            <a:r>
              <a:rPr lang="en-US" sz="1200" b="1" dirty="0">
                <a:solidFill>
                  <a:schemeClr val="bg1"/>
                </a:solidFill>
              </a:rPr>
              <a:t>growth</a:t>
            </a:r>
          </a:p>
        </p:txBody>
      </p:sp>
      <p:sp>
        <p:nvSpPr>
          <p:cNvPr id="39" name="TextBox 38">
            <a:extLst>
              <a:ext uri="{FF2B5EF4-FFF2-40B4-BE49-F238E27FC236}">
                <a16:creationId xmlns:a16="http://schemas.microsoft.com/office/drawing/2014/main" id="{16EE3E1E-FF3C-CD4E-8B7D-7F23C5EB2EB8}"/>
              </a:ext>
            </a:extLst>
          </p:cNvPr>
          <p:cNvSpPr txBox="1"/>
          <p:nvPr/>
        </p:nvSpPr>
        <p:spPr>
          <a:xfrm>
            <a:off x="3234510" y="4227460"/>
            <a:ext cx="893193" cy="461665"/>
          </a:xfrm>
          <a:prstGeom prst="rect">
            <a:avLst/>
          </a:prstGeom>
          <a:noFill/>
        </p:spPr>
        <p:txBody>
          <a:bodyPr wrap="none" rtlCol="0">
            <a:spAutoFit/>
          </a:bodyPr>
          <a:lstStyle/>
          <a:p>
            <a:r>
              <a:rPr lang="en-US" sz="1200" b="1" dirty="0">
                <a:solidFill>
                  <a:schemeClr val="bg1"/>
                </a:solidFill>
              </a:rPr>
              <a:t>Concrete</a:t>
            </a:r>
          </a:p>
          <a:p>
            <a:r>
              <a:rPr lang="en-US" sz="1200" b="1" dirty="0">
                <a:solidFill>
                  <a:schemeClr val="bg1"/>
                </a:solidFill>
              </a:rPr>
              <a:t>dynamics</a:t>
            </a:r>
          </a:p>
        </p:txBody>
      </p:sp>
    </p:spTree>
    <p:extLst>
      <p:ext uri="{BB962C8B-B14F-4D97-AF65-F5344CB8AC3E}">
        <p14:creationId xmlns:p14="http://schemas.microsoft.com/office/powerpoint/2010/main" val="426827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6920" y="602279"/>
            <a:ext cx="8183880" cy="1051560"/>
          </a:xfrm>
        </p:spPr>
        <p:txBody>
          <a:bodyPr/>
          <a:lstStyle/>
          <a:p>
            <a:r>
              <a:rPr lang="en-US" dirty="0"/>
              <a:t>What have we learned?</a:t>
            </a:r>
          </a:p>
        </p:txBody>
      </p:sp>
      <p:sp>
        <p:nvSpPr>
          <p:cNvPr id="4" name="Rectangle 3"/>
          <p:cNvSpPr/>
          <p:nvPr/>
        </p:nvSpPr>
        <p:spPr>
          <a:xfrm>
            <a:off x="1981200" y="2218765"/>
            <a:ext cx="8229600" cy="3970318"/>
          </a:xfrm>
          <a:prstGeom prst="rect">
            <a:avLst/>
          </a:prstGeom>
        </p:spPr>
        <p:txBody>
          <a:bodyPr wrap="square">
            <a:spAutoFit/>
          </a:bodyPr>
          <a:lstStyle/>
          <a:p>
            <a:pPr marL="457200" indent="-457200" algn="just">
              <a:buFont typeface="Arial"/>
              <a:buChar char="•"/>
            </a:pPr>
            <a:r>
              <a:rPr lang="it-IT" sz="2800" dirty="0" err="1">
                <a:solidFill>
                  <a:srgbClr val="000000"/>
                </a:solidFill>
              </a:rPr>
              <a:t>Identification</a:t>
            </a:r>
            <a:r>
              <a:rPr lang="it-IT" sz="2800" dirty="0">
                <a:solidFill>
                  <a:srgbClr val="000000"/>
                </a:solidFill>
              </a:rPr>
              <a:t> of </a:t>
            </a:r>
            <a:r>
              <a:rPr lang="it-IT" sz="2800" dirty="0" err="1">
                <a:solidFill>
                  <a:srgbClr val="000000"/>
                </a:solidFill>
              </a:rPr>
              <a:t>differences</a:t>
            </a:r>
            <a:r>
              <a:rPr lang="it-IT" sz="2800" dirty="0">
                <a:solidFill>
                  <a:srgbClr val="000000"/>
                </a:solidFill>
              </a:rPr>
              <a:t> </a:t>
            </a:r>
            <a:r>
              <a:rPr lang="it-IT" sz="2800" dirty="0" err="1">
                <a:solidFill>
                  <a:srgbClr val="000000"/>
                </a:solidFill>
              </a:rPr>
              <a:t>between</a:t>
            </a:r>
            <a:r>
              <a:rPr lang="it-IT" sz="2800" dirty="0">
                <a:solidFill>
                  <a:srgbClr val="000000"/>
                </a:solidFill>
              </a:rPr>
              <a:t> </a:t>
            </a:r>
            <a:r>
              <a:rPr lang="it-IT" sz="2800" dirty="0" err="1">
                <a:solidFill>
                  <a:srgbClr val="000000"/>
                </a:solidFill>
              </a:rPr>
              <a:t>crystalline</a:t>
            </a:r>
            <a:r>
              <a:rPr lang="it-IT" sz="2800" dirty="0">
                <a:solidFill>
                  <a:srgbClr val="000000"/>
                </a:solidFill>
              </a:rPr>
              <a:t> Al-</a:t>
            </a:r>
            <a:r>
              <a:rPr lang="it-IT" sz="2800" dirty="0" err="1">
                <a:solidFill>
                  <a:srgbClr val="000000"/>
                </a:solidFill>
              </a:rPr>
              <a:t>tobermorite</a:t>
            </a:r>
            <a:r>
              <a:rPr lang="it-IT" sz="2800" dirty="0">
                <a:solidFill>
                  <a:srgbClr val="000000"/>
                </a:solidFill>
              </a:rPr>
              <a:t> and </a:t>
            </a:r>
            <a:r>
              <a:rPr lang="it-IT" sz="2800" dirty="0" err="1">
                <a:solidFill>
                  <a:srgbClr val="000000"/>
                </a:solidFill>
              </a:rPr>
              <a:t>poorly-crystalline</a:t>
            </a:r>
            <a:r>
              <a:rPr lang="it-IT" sz="2800" dirty="0">
                <a:solidFill>
                  <a:srgbClr val="000000"/>
                </a:solidFill>
              </a:rPr>
              <a:t> C-A-S-H in the </a:t>
            </a:r>
            <a:r>
              <a:rPr lang="it-IT" sz="2800" dirty="0" err="1">
                <a:solidFill>
                  <a:srgbClr val="000000"/>
                </a:solidFill>
              </a:rPr>
              <a:t>same</a:t>
            </a:r>
            <a:r>
              <a:rPr lang="it-IT" sz="2800" dirty="0">
                <a:solidFill>
                  <a:srgbClr val="000000"/>
                </a:solidFill>
              </a:rPr>
              <a:t> </a:t>
            </a:r>
            <a:r>
              <a:rPr lang="it-IT" sz="2800" dirty="0" err="1">
                <a:solidFill>
                  <a:srgbClr val="000000"/>
                </a:solidFill>
              </a:rPr>
              <a:t>cementitious</a:t>
            </a:r>
            <a:r>
              <a:rPr lang="it-IT" sz="2800" dirty="0">
                <a:solidFill>
                  <a:srgbClr val="000000"/>
                </a:solidFill>
              </a:rPr>
              <a:t> micro-</a:t>
            </a:r>
            <a:r>
              <a:rPr lang="it-IT" sz="2800" dirty="0" err="1">
                <a:solidFill>
                  <a:srgbClr val="000000"/>
                </a:solidFill>
              </a:rPr>
              <a:t>environment</a:t>
            </a:r>
            <a:r>
              <a:rPr lang="it-IT" sz="2800" dirty="0">
                <a:solidFill>
                  <a:srgbClr val="000000"/>
                </a:solidFill>
              </a:rPr>
              <a:t>.</a:t>
            </a:r>
            <a:r>
              <a:rPr lang="en-US" sz="2800" dirty="0">
                <a:solidFill>
                  <a:srgbClr val="000000"/>
                </a:solidFill>
              </a:rPr>
              <a:t> </a:t>
            </a:r>
          </a:p>
          <a:p>
            <a:pPr marL="457200" indent="-457200" algn="just">
              <a:buFont typeface="Arial"/>
              <a:buChar char="•"/>
            </a:pPr>
            <a:endParaRPr lang="en-US" sz="2800" dirty="0">
              <a:solidFill>
                <a:srgbClr val="000000"/>
              </a:solidFill>
            </a:endParaRPr>
          </a:p>
          <a:p>
            <a:pPr marL="457200" indent="-457200" algn="just">
              <a:buFont typeface="Arial"/>
              <a:buChar char="•"/>
            </a:pPr>
            <a:r>
              <a:rPr lang="it-IT" sz="2800" dirty="0">
                <a:solidFill>
                  <a:srgbClr val="000000"/>
                </a:solidFill>
              </a:rPr>
              <a:t>The </a:t>
            </a:r>
            <a:r>
              <a:rPr lang="it-IT" sz="2800" dirty="0" err="1">
                <a:solidFill>
                  <a:srgbClr val="000000"/>
                </a:solidFill>
              </a:rPr>
              <a:t>coherent</a:t>
            </a:r>
            <a:r>
              <a:rPr lang="it-IT" sz="2800" dirty="0">
                <a:solidFill>
                  <a:srgbClr val="000000"/>
                </a:solidFill>
              </a:rPr>
              <a:t>, compact </a:t>
            </a:r>
            <a:r>
              <a:rPr lang="it-IT" sz="2800" dirty="0" err="1">
                <a:solidFill>
                  <a:srgbClr val="000000"/>
                </a:solidFill>
              </a:rPr>
              <a:t>fabrics</a:t>
            </a:r>
            <a:r>
              <a:rPr lang="it-IT" sz="2800" dirty="0">
                <a:solidFill>
                  <a:srgbClr val="000000"/>
                </a:solidFill>
              </a:rPr>
              <a:t> of the Roman </a:t>
            </a:r>
            <a:r>
              <a:rPr lang="it-IT" sz="2800" dirty="0" err="1">
                <a:solidFill>
                  <a:srgbClr val="000000"/>
                </a:solidFill>
              </a:rPr>
              <a:t>maritime</a:t>
            </a:r>
            <a:r>
              <a:rPr lang="it-IT" sz="2800" dirty="0">
                <a:solidFill>
                  <a:srgbClr val="000000"/>
                </a:solidFill>
              </a:rPr>
              <a:t> concrete </a:t>
            </a:r>
            <a:r>
              <a:rPr lang="it-IT" sz="2800" dirty="0" err="1">
                <a:solidFill>
                  <a:srgbClr val="000000"/>
                </a:solidFill>
              </a:rPr>
              <a:t>structures</a:t>
            </a:r>
            <a:r>
              <a:rPr lang="it-IT" sz="2800" dirty="0">
                <a:solidFill>
                  <a:srgbClr val="000000"/>
                </a:solidFill>
              </a:rPr>
              <a:t> </a:t>
            </a:r>
            <a:r>
              <a:rPr lang="it-IT" sz="2800" dirty="0" err="1">
                <a:solidFill>
                  <a:srgbClr val="000000"/>
                </a:solidFill>
              </a:rPr>
              <a:t>demonstrate</a:t>
            </a:r>
            <a:r>
              <a:rPr lang="it-IT" sz="2800" dirty="0">
                <a:solidFill>
                  <a:srgbClr val="000000"/>
                </a:solidFill>
              </a:rPr>
              <a:t> </a:t>
            </a:r>
            <a:r>
              <a:rPr lang="it-IT" sz="2800" dirty="0" err="1">
                <a:solidFill>
                  <a:srgbClr val="000000"/>
                </a:solidFill>
              </a:rPr>
              <a:t>that</a:t>
            </a:r>
            <a:r>
              <a:rPr lang="it-IT" sz="2800" dirty="0">
                <a:solidFill>
                  <a:srgbClr val="000000"/>
                </a:solidFill>
              </a:rPr>
              <a:t> </a:t>
            </a:r>
            <a:r>
              <a:rPr lang="it-IT" sz="2800" dirty="0" err="1">
                <a:solidFill>
                  <a:srgbClr val="000000"/>
                </a:solidFill>
              </a:rPr>
              <a:t>silicon</a:t>
            </a:r>
            <a:r>
              <a:rPr lang="it-IT" sz="2800" dirty="0">
                <a:solidFill>
                  <a:srgbClr val="000000"/>
                </a:solidFill>
              </a:rPr>
              <a:t> and </a:t>
            </a:r>
            <a:r>
              <a:rPr lang="it-IT" sz="2800" dirty="0" err="1">
                <a:solidFill>
                  <a:srgbClr val="000000"/>
                </a:solidFill>
              </a:rPr>
              <a:t>aluminum</a:t>
            </a:r>
            <a:r>
              <a:rPr lang="it-IT" sz="2800" dirty="0">
                <a:solidFill>
                  <a:srgbClr val="000000"/>
                </a:solidFill>
              </a:rPr>
              <a:t> </a:t>
            </a:r>
            <a:r>
              <a:rPr lang="it-IT" sz="2800" dirty="0" err="1">
                <a:solidFill>
                  <a:srgbClr val="000000"/>
                </a:solidFill>
              </a:rPr>
              <a:t>bonding</a:t>
            </a:r>
            <a:r>
              <a:rPr lang="it-IT" sz="2800" dirty="0">
                <a:solidFill>
                  <a:srgbClr val="000000"/>
                </a:solidFill>
              </a:rPr>
              <a:t> </a:t>
            </a:r>
            <a:r>
              <a:rPr lang="it-IT" sz="2800" dirty="0" err="1">
                <a:solidFill>
                  <a:srgbClr val="000000"/>
                </a:solidFill>
              </a:rPr>
              <a:t>environments</a:t>
            </a:r>
            <a:r>
              <a:rPr lang="it-IT" sz="2800" dirty="0">
                <a:solidFill>
                  <a:srgbClr val="000000"/>
                </a:solidFill>
              </a:rPr>
              <a:t> in </a:t>
            </a:r>
            <a:r>
              <a:rPr lang="it-IT" sz="2800" dirty="0" err="1">
                <a:solidFill>
                  <a:srgbClr val="000000"/>
                </a:solidFill>
              </a:rPr>
              <a:t>both</a:t>
            </a:r>
            <a:r>
              <a:rPr lang="it-IT" sz="2800" dirty="0">
                <a:solidFill>
                  <a:srgbClr val="000000"/>
                </a:solidFill>
              </a:rPr>
              <a:t> the Al-</a:t>
            </a:r>
            <a:r>
              <a:rPr lang="it-IT" sz="2800" dirty="0" err="1">
                <a:solidFill>
                  <a:srgbClr val="000000"/>
                </a:solidFill>
              </a:rPr>
              <a:t>tobermorite</a:t>
            </a:r>
            <a:r>
              <a:rPr lang="it-IT" sz="2800" dirty="0">
                <a:solidFill>
                  <a:srgbClr val="000000"/>
                </a:solidFill>
              </a:rPr>
              <a:t> and the C-A-S-H are </a:t>
            </a:r>
            <a:r>
              <a:rPr lang="it-IT" sz="2800" dirty="0" err="1">
                <a:solidFill>
                  <a:srgbClr val="000000"/>
                </a:solidFill>
              </a:rPr>
              <a:t>sufficiently</a:t>
            </a:r>
            <a:r>
              <a:rPr lang="it-IT" sz="2800" dirty="0">
                <a:solidFill>
                  <a:srgbClr val="000000"/>
                </a:solidFill>
              </a:rPr>
              <a:t> </a:t>
            </a:r>
            <a:r>
              <a:rPr lang="it-IT" sz="2800" dirty="0" err="1">
                <a:solidFill>
                  <a:srgbClr val="000000"/>
                </a:solidFill>
              </a:rPr>
              <a:t>stable</a:t>
            </a:r>
            <a:r>
              <a:rPr lang="it-IT" sz="2800" dirty="0">
                <a:solidFill>
                  <a:srgbClr val="000000"/>
                </a:solidFill>
              </a:rPr>
              <a:t>, </a:t>
            </a:r>
            <a:endParaRPr lang="en-US" sz="2800" dirty="0">
              <a:solidFill>
                <a:srgbClr val="000000"/>
              </a:solidFill>
            </a:endParaRPr>
          </a:p>
        </p:txBody>
      </p:sp>
    </p:spTree>
    <p:extLst>
      <p:ext uri="{BB962C8B-B14F-4D97-AF65-F5344CB8AC3E}">
        <p14:creationId xmlns:p14="http://schemas.microsoft.com/office/powerpoint/2010/main" val="1808215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1979" y="1743355"/>
            <a:ext cx="8183880" cy="1051560"/>
          </a:xfrm>
        </p:spPr>
        <p:txBody>
          <a:bodyPr/>
          <a:lstStyle/>
          <a:p>
            <a:r>
              <a:rPr lang="en-US" dirty="0"/>
              <a:t>A bit more…</a:t>
            </a:r>
          </a:p>
        </p:txBody>
      </p:sp>
      <p:sp>
        <p:nvSpPr>
          <p:cNvPr id="5" name="TextBox 4"/>
          <p:cNvSpPr txBox="1"/>
          <p:nvPr/>
        </p:nvSpPr>
        <p:spPr>
          <a:xfrm>
            <a:off x="1846730" y="2537012"/>
            <a:ext cx="8610600" cy="2862322"/>
          </a:xfrm>
          <a:prstGeom prst="rect">
            <a:avLst/>
          </a:prstGeom>
          <a:noFill/>
        </p:spPr>
        <p:txBody>
          <a:bodyPr wrap="square" rtlCol="0">
            <a:spAutoFit/>
          </a:bodyPr>
          <a:lstStyle/>
          <a:p>
            <a:r>
              <a:rPr lang="it-IT" sz="3600" dirty="0" err="1">
                <a:solidFill>
                  <a:srgbClr val="000000"/>
                </a:solidFill>
              </a:rPr>
              <a:t>Experimental</a:t>
            </a:r>
            <a:r>
              <a:rPr lang="it-IT" sz="3600" dirty="0">
                <a:solidFill>
                  <a:srgbClr val="000000"/>
                </a:solidFill>
              </a:rPr>
              <a:t> </a:t>
            </a:r>
            <a:r>
              <a:rPr lang="it-IT" sz="3600" dirty="0" err="1">
                <a:solidFill>
                  <a:srgbClr val="000000"/>
                </a:solidFill>
              </a:rPr>
              <a:t>study</a:t>
            </a:r>
            <a:r>
              <a:rPr lang="it-IT" sz="3600" dirty="0">
                <a:solidFill>
                  <a:srgbClr val="000000"/>
                </a:solidFill>
              </a:rPr>
              <a:t> of the </a:t>
            </a:r>
            <a:r>
              <a:rPr lang="it-IT" sz="3600" dirty="0" err="1">
                <a:solidFill>
                  <a:srgbClr val="000000"/>
                </a:solidFill>
              </a:rPr>
              <a:t>pozzolanic</a:t>
            </a:r>
            <a:r>
              <a:rPr lang="it-IT" sz="3600" dirty="0">
                <a:solidFill>
                  <a:srgbClr val="000000"/>
                </a:solidFill>
              </a:rPr>
              <a:t> </a:t>
            </a:r>
            <a:r>
              <a:rPr lang="it-IT" sz="3600" dirty="0" err="1">
                <a:solidFill>
                  <a:srgbClr val="000000"/>
                </a:solidFill>
              </a:rPr>
              <a:t>properties</a:t>
            </a:r>
            <a:r>
              <a:rPr lang="it-IT" sz="3600" dirty="0">
                <a:solidFill>
                  <a:srgbClr val="000000"/>
                </a:solidFill>
              </a:rPr>
              <a:t> of with lime </a:t>
            </a:r>
            <a:r>
              <a:rPr lang="it-IT" sz="3600" dirty="0" err="1">
                <a:solidFill>
                  <a:srgbClr val="000000"/>
                </a:solidFill>
              </a:rPr>
              <a:t>mixtures</a:t>
            </a:r>
            <a:r>
              <a:rPr lang="it-IT" sz="3600" dirty="0">
                <a:solidFill>
                  <a:srgbClr val="000000"/>
                </a:solidFill>
              </a:rPr>
              <a:t> </a:t>
            </a:r>
            <a:r>
              <a:rPr lang="it-IT" sz="3600" dirty="0" err="1">
                <a:solidFill>
                  <a:srgbClr val="000000"/>
                </a:solidFill>
              </a:rPr>
              <a:t>should</a:t>
            </a:r>
            <a:r>
              <a:rPr lang="it-IT" sz="3600" dirty="0">
                <a:solidFill>
                  <a:srgbClr val="000000"/>
                </a:solidFill>
              </a:rPr>
              <a:t> </a:t>
            </a:r>
            <a:r>
              <a:rPr lang="it-IT" sz="3600" dirty="0" err="1">
                <a:solidFill>
                  <a:srgbClr val="000000"/>
                </a:solidFill>
              </a:rPr>
              <a:t>provide</a:t>
            </a:r>
            <a:r>
              <a:rPr lang="it-IT" sz="3600" dirty="0">
                <a:solidFill>
                  <a:srgbClr val="000000"/>
                </a:solidFill>
              </a:rPr>
              <a:t> </a:t>
            </a:r>
            <a:r>
              <a:rPr lang="it-IT" sz="3600" dirty="0" err="1">
                <a:solidFill>
                  <a:srgbClr val="000000"/>
                </a:solidFill>
              </a:rPr>
              <a:t>important</a:t>
            </a:r>
            <a:r>
              <a:rPr lang="it-IT" sz="3600" dirty="0">
                <a:solidFill>
                  <a:srgbClr val="000000"/>
                </a:solidFill>
              </a:rPr>
              <a:t> </a:t>
            </a:r>
            <a:r>
              <a:rPr lang="it-IT" sz="3600" dirty="0" err="1">
                <a:solidFill>
                  <a:srgbClr val="000000"/>
                </a:solidFill>
              </a:rPr>
              <a:t>insights</a:t>
            </a:r>
            <a:r>
              <a:rPr lang="it-IT" sz="3600" dirty="0">
                <a:solidFill>
                  <a:srgbClr val="000000"/>
                </a:solidFill>
              </a:rPr>
              <a:t> </a:t>
            </a:r>
            <a:r>
              <a:rPr lang="it-IT" sz="3600" dirty="0" err="1">
                <a:solidFill>
                  <a:srgbClr val="000000"/>
                </a:solidFill>
              </a:rPr>
              <a:t>into</a:t>
            </a:r>
            <a:r>
              <a:rPr lang="it-IT" sz="3600" dirty="0">
                <a:solidFill>
                  <a:srgbClr val="000000"/>
                </a:solidFill>
              </a:rPr>
              <a:t> </a:t>
            </a:r>
            <a:r>
              <a:rPr lang="it-IT" sz="3600" dirty="0" err="1">
                <a:solidFill>
                  <a:srgbClr val="000000"/>
                </a:solidFill>
              </a:rPr>
              <a:t>durable</a:t>
            </a:r>
            <a:r>
              <a:rPr lang="it-IT" sz="3600" dirty="0">
                <a:solidFill>
                  <a:srgbClr val="000000"/>
                </a:solidFill>
              </a:rPr>
              <a:t> and </a:t>
            </a:r>
            <a:r>
              <a:rPr lang="it-IT" sz="3600" dirty="0" err="1">
                <a:solidFill>
                  <a:srgbClr val="000000"/>
                </a:solidFill>
              </a:rPr>
              <a:t>sustainable</a:t>
            </a:r>
            <a:r>
              <a:rPr lang="it-IT" sz="3600" dirty="0">
                <a:solidFill>
                  <a:srgbClr val="000000"/>
                </a:solidFill>
              </a:rPr>
              <a:t> concrete </a:t>
            </a:r>
            <a:r>
              <a:rPr lang="it-IT" sz="3600" dirty="0" err="1">
                <a:solidFill>
                  <a:srgbClr val="000000"/>
                </a:solidFill>
              </a:rPr>
              <a:t>designs</a:t>
            </a:r>
            <a:r>
              <a:rPr lang="it-IT" sz="3600" dirty="0">
                <a:solidFill>
                  <a:srgbClr val="000000"/>
                </a:solidFill>
              </a:rPr>
              <a:t> for </a:t>
            </a:r>
            <a:r>
              <a:rPr lang="it-IT" sz="3600" dirty="0" err="1">
                <a:solidFill>
                  <a:srgbClr val="000000"/>
                </a:solidFill>
              </a:rPr>
              <a:t>modern</a:t>
            </a:r>
            <a:r>
              <a:rPr lang="it-IT" sz="3600" dirty="0">
                <a:solidFill>
                  <a:srgbClr val="000000"/>
                </a:solidFill>
              </a:rPr>
              <a:t> </a:t>
            </a:r>
            <a:r>
              <a:rPr lang="it-IT" sz="3600" dirty="0" err="1">
                <a:solidFill>
                  <a:srgbClr val="000000"/>
                </a:solidFill>
              </a:rPr>
              <a:t>maritime</a:t>
            </a:r>
            <a:r>
              <a:rPr lang="it-IT" sz="3600" dirty="0">
                <a:solidFill>
                  <a:srgbClr val="000000"/>
                </a:solidFill>
              </a:rPr>
              <a:t> </a:t>
            </a:r>
            <a:r>
              <a:rPr lang="it-IT" sz="3600" dirty="0" err="1">
                <a:solidFill>
                  <a:srgbClr val="000000"/>
                </a:solidFill>
              </a:rPr>
              <a:t>structures</a:t>
            </a:r>
            <a:r>
              <a:rPr lang="it-IT" sz="3600" dirty="0">
                <a:solidFill>
                  <a:srgbClr val="000000"/>
                </a:solidFill>
              </a:rPr>
              <a:t>.</a:t>
            </a:r>
            <a:r>
              <a:rPr lang="en-US" sz="3600" dirty="0">
                <a:solidFill>
                  <a:srgbClr val="000000"/>
                </a:solidFill>
              </a:rPr>
              <a:t> </a:t>
            </a:r>
          </a:p>
        </p:txBody>
      </p:sp>
    </p:spTree>
    <p:extLst>
      <p:ext uri="{BB962C8B-B14F-4D97-AF65-F5344CB8AC3E}">
        <p14:creationId xmlns:p14="http://schemas.microsoft.com/office/powerpoint/2010/main" val="3516215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8DA30DAE-BF44-9F4B-A62B-9AD85D09F2B4}"/>
              </a:ext>
            </a:extLst>
          </p:cNvPr>
          <p:cNvPicPr>
            <a:picLocks noChangeAspect="1"/>
          </p:cNvPicPr>
          <p:nvPr/>
        </p:nvPicPr>
        <p:blipFill rotWithShape="1">
          <a:blip r:embed="rId3"/>
          <a:srcRect l="3811" t="15263" r="80943" b="56488"/>
          <a:stretch/>
        </p:blipFill>
        <p:spPr>
          <a:xfrm>
            <a:off x="9268397" y="1422938"/>
            <a:ext cx="980331" cy="1362277"/>
          </a:xfrm>
          <a:prstGeom prst="rect">
            <a:avLst/>
          </a:prstGeom>
        </p:spPr>
      </p:pic>
      <p:pic>
        <p:nvPicPr>
          <p:cNvPr id="52" name="Picture 51">
            <a:extLst>
              <a:ext uri="{FF2B5EF4-FFF2-40B4-BE49-F238E27FC236}">
                <a16:creationId xmlns:a16="http://schemas.microsoft.com/office/drawing/2014/main" id="{3E343A75-574A-A248-8935-FB375F77B0F9}"/>
              </a:ext>
            </a:extLst>
          </p:cNvPr>
          <p:cNvPicPr>
            <a:picLocks noChangeAspect="1"/>
          </p:cNvPicPr>
          <p:nvPr/>
        </p:nvPicPr>
        <p:blipFill rotWithShape="1">
          <a:blip r:embed="rId4"/>
          <a:srcRect l="12544" r="10799"/>
          <a:stretch/>
        </p:blipFill>
        <p:spPr>
          <a:xfrm>
            <a:off x="4210008" y="2983476"/>
            <a:ext cx="1060968" cy="1384065"/>
          </a:xfrm>
          <a:prstGeom prst="rect">
            <a:avLst/>
          </a:prstGeom>
        </p:spPr>
      </p:pic>
      <p:sp>
        <p:nvSpPr>
          <p:cNvPr id="2" name="Title 1"/>
          <p:cNvSpPr>
            <a:spLocks noGrp="1"/>
          </p:cNvSpPr>
          <p:nvPr>
            <p:ph type="title"/>
          </p:nvPr>
        </p:nvSpPr>
        <p:spPr>
          <a:xfrm>
            <a:off x="0" y="16949"/>
            <a:ext cx="12192000" cy="617184"/>
          </a:xfrm>
          <a:solidFill>
            <a:srgbClr val="14374B"/>
          </a:solidFill>
        </p:spPr>
        <p:txBody>
          <a:bodyPr>
            <a:normAutofit fontScale="90000"/>
          </a:bodyPr>
          <a:lstStyle/>
          <a:p>
            <a:pPr algn="ctr"/>
            <a:r>
              <a:rPr lang="en-US" sz="3600" dirty="0">
                <a:solidFill>
                  <a:schemeClr val="bg1"/>
                </a:solidFill>
                <a:latin typeface="Arial" panose="020B0604020202020204" pitchFamily="34" charset="0"/>
                <a:cs typeface="Arial" panose="020B0604020202020204" pitchFamily="34" charset="0"/>
              </a:rPr>
              <a:t>Cultivating next generation of scientists</a:t>
            </a: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4663" t="6962" r="12075" b="7183"/>
          <a:stretch/>
        </p:blipFill>
        <p:spPr>
          <a:xfrm>
            <a:off x="7804085" y="2952786"/>
            <a:ext cx="985943" cy="1394940"/>
          </a:xfrm>
          <a:prstGeom prst="rect">
            <a:avLst/>
          </a:prstGeom>
        </p:spPr>
      </p:pic>
      <p:pic>
        <p:nvPicPr>
          <p:cNvPr id="9" name="Picture 8"/>
          <p:cNvPicPr>
            <a:picLocks noChangeAspect="1"/>
          </p:cNvPicPr>
          <p:nvPr/>
        </p:nvPicPr>
        <p:blipFill rotWithShape="1">
          <a:blip r:embed="rId6"/>
          <a:srcRect l="16795" r="-18570"/>
          <a:stretch/>
        </p:blipFill>
        <p:spPr>
          <a:xfrm>
            <a:off x="10397958" y="4512260"/>
            <a:ext cx="1287253" cy="1371600"/>
          </a:xfrm>
          <a:prstGeom prst="rect">
            <a:avLst/>
          </a:prstGeom>
          <a:noFill/>
          <a:ln>
            <a:noFill/>
          </a:ln>
        </p:spPr>
      </p:pic>
      <p:pic>
        <p:nvPicPr>
          <p:cNvPr id="10" name="Picture 9"/>
          <p:cNvPicPr>
            <a:picLocks noChangeAspect="1"/>
          </p:cNvPicPr>
          <p:nvPr/>
        </p:nvPicPr>
        <p:blipFill rotWithShape="1">
          <a:blip r:embed="rId7"/>
          <a:srcRect l="15866"/>
          <a:stretch/>
        </p:blipFill>
        <p:spPr>
          <a:xfrm>
            <a:off x="8960724" y="4512260"/>
            <a:ext cx="1153985" cy="1371600"/>
          </a:xfrm>
          <a:prstGeom prst="rect">
            <a:avLst/>
          </a:prstGeom>
          <a:noFill/>
          <a:ln>
            <a:noFill/>
          </a:ln>
        </p:spPr>
      </p:pic>
      <p:pic>
        <p:nvPicPr>
          <p:cNvPr id="11" name="Picture 10"/>
          <p:cNvPicPr>
            <a:picLocks noChangeAspect="1"/>
          </p:cNvPicPr>
          <p:nvPr/>
        </p:nvPicPr>
        <p:blipFill rotWithShape="1">
          <a:blip r:embed="rId8"/>
          <a:srcRect r="13058"/>
          <a:stretch/>
        </p:blipFill>
        <p:spPr>
          <a:xfrm>
            <a:off x="589714" y="3005743"/>
            <a:ext cx="1147159" cy="1319456"/>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13389" r="18915"/>
          <a:stretch/>
        </p:blipFill>
        <p:spPr>
          <a:xfrm>
            <a:off x="1682664" y="4512260"/>
            <a:ext cx="846923" cy="1371600"/>
          </a:xfrm>
          <a:prstGeom prst="rect">
            <a:avLst/>
          </a:prstGeom>
        </p:spPr>
      </p:pic>
      <p:pic>
        <p:nvPicPr>
          <p:cNvPr id="13" name="Picture 12"/>
          <p:cNvPicPr>
            <a:picLocks noChangeAspect="1"/>
          </p:cNvPicPr>
          <p:nvPr/>
        </p:nvPicPr>
        <p:blipFill>
          <a:blip r:embed="rId10"/>
          <a:stretch>
            <a:fillRect/>
          </a:stretch>
        </p:blipFill>
        <p:spPr>
          <a:xfrm>
            <a:off x="4122876" y="1478943"/>
            <a:ext cx="1024553" cy="1366071"/>
          </a:xfrm>
          <a:prstGeom prst="rect">
            <a:avLst/>
          </a:prstGeom>
        </p:spPr>
      </p:pic>
      <p:pic>
        <p:nvPicPr>
          <p:cNvPr id="14" name="Picture 13"/>
          <p:cNvPicPr>
            <a:picLocks noChangeAspect="1"/>
          </p:cNvPicPr>
          <p:nvPr/>
        </p:nvPicPr>
        <p:blipFill rotWithShape="1">
          <a:blip r:embed="rId11">
            <a:extLst>
              <a:ext uri="{28A0092B-C50C-407E-A947-70E740481C1C}">
                <a14:useLocalDpi xmlns:a14="http://schemas.microsoft.com/office/drawing/2010/main" val="0"/>
              </a:ext>
            </a:extLst>
          </a:blip>
          <a:srcRect l="17331" r="15648"/>
          <a:stretch/>
        </p:blipFill>
        <p:spPr>
          <a:xfrm flipH="1">
            <a:off x="550273" y="4512260"/>
            <a:ext cx="849139" cy="13716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712043" y="1447031"/>
            <a:ext cx="1080439" cy="1378719"/>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l="15926" t="-953" r="17438" b="953"/>
          <a:stretch/>
        </p:blipFill>
        <p:spPr>
          <a:xfrm>
            <a:off x="3945687" y="4512260"/>
            <a:ext cx="907767" cy="1371600"/>
          </a:xfrm>
          <a:prstGeom prst="rect">
            <a:avLst/>
          </a:prstGeom>
        </p:spPr>
      </p:pic>
      <p:pic>
        <p:nvPicPr>
          <p:cNvPr id="18" name="Picture 17"/>
          <p:cNvPicPr>
            <a:picLocks noChangeAspect="1"/>
          </p:cNvPicPr>
          <p:nvPr/>
        </p:nvPicPr>
        <p:blipFill rotWithShape="1">
          <a:blip r:embed="rId14"/>
          <a:srcRect l="9921" r="12194"/>
          <a:stretch/>
        </p:blipFill>
        <p:spPr>
          <a:xfrm>
            <a:off x="9114193" y="2985010"/>
            <a:ext cx="1000515" cy="1366071"/>
          </a:xfrm>
          <a:prstGeom prst="rect">
            <a:avLst/>
          </a:prstGeom>
        </p:spPr>
      </p:pic>
      <p:pic>
        <p:nvPicPr>
          <p:cNvPr id="19" name="Picture 18"/>
          <p:cNvPicPr>
            <a:picLocks noChangeAspect="1"/>
          </p:cNvPicPr>
          <p:nvPr/>
        </p:nvPicPr>
        <p:blipFill rotWithShape="1">
          <a:blip r:embed="rId15"/>
          <a:srcRect l="30569" r="28319" b="43022"/>
          <a:stretch/>
        </p:blipFill>
        <p:spPr>
          <a:xfrm>
            <a:off x="2959209" y="2992917"/>
            <a:ext cx="994132" cy="1392368"/>
          </a:xfrm>
          <a:prstGeom prst="rect">
            <a:avLst/>
          </a:prstGeom>
        </p:spPr>
      </p:pic>
      <p:pic>
        <p:nvPicPr>
          <p:cNvPr id="20" name="Picture 19"/>
          <p:cNvPicPr>
            <a:picLocks noChangeAspect="1"/>
          </p:cNvPicPr>
          <p:nvPr/>
        </p:nvPicPr>
        <p:blipFill rotWithShape="1">
          <a:blip r:embed="rId16"/>
          <a:srcRect l="24857"/>
          <a:stretch/>
        </p:blipFill>
        <p:spPr>
          <a:xfrm>
            <a:off x="5426964" y="1447033"/>
            <a:ext cx="1005545" cy="1338183"/>
          </a:xfrm>
          <a:prstGeom prst="rect">
            <a:avLst/>
          </a:prstGeom>
        </p:spPr>
      </p:pic>
      <p:pic>
        <p:nvPicPr>
          <p:cNvPr id="21" name="Picture 20"/>
          <p:cNvPicPr>
            <a:picLocks noChangeAspect="1"/>
          </p:cNvPicPr>
          <p:nvPr/>
        </p:nvPicPr>
        <p:blipFill>
          <a:blip r:embed="rId17"/>
          <a:stretch>
            <a:fillRect/>
          </a:stretch>
        </p:blipFill>
        <p:spPr>
          <a:xfrm>
            <a:off x="7563467" y="4512261"/>
            <a:ext cx="1272309" cy="1383577"/>
          </a:xfrm>
          <a:prstGeom prst="rect">
            <a:avLst/>
          </a:prstGeom>
        </p:spPr>
      </p:pic>
      <p:pic>
        <p:nvPicPr>
          <p:cNvPr id="22" name="Picture 21"/>
          <p:cNvPicPr>
            <a:picLocks noChangeAspect="1"/>
          </p:cNvPicPr>
          <p:nvPr/>
        </p:nvPicPr>
        <p:blipFill>
          <a:blip r:embed="rId18"/>
          <a:stretch>
            <a:fillRect/>
          </a:stretch>
        </p:blipFill>
        <p:spPr>
          <a:xfrm>
            <a:off x="8072017" y="1447031"/>
            <a:ext cx="916847" cy="1378719"/>
          </a:xfrm>
          <a:prstGeom prst="rect">
            <a:avLst/>
          </a:prstGeom>
        </p:spPr>
      </p:pic>
      <p:pic>
        <p:nvPicPr>
          <p:cNvPr id="23" name="Picture 22"/>
          <p:cNvPicPr>
            <a:picLocks noChangeAspect="1"/>
          </p:cNvPicPr>
          <p:nvPr/>
        </p:nvPicPr>
        <p:blipFill>
          <a:blip r:embed="rId19"/>
          <a:stretch>
            <a:fillRect/>
          </a:stretch>
        </p:blipFill>
        <p:spPr>
          <a:xfrm>
            <a:off x="1876490" y="2993335"/>
            <a:ext cx="908437" cy="1366071"/>
          </a:xfrm>
          <a:prstGeom prst="rect">
            <a:avLst/>
          </a:prstGeom>
        </p:spPr>
      </p:pic>
      <p:pic>
        <p:nvPicPr>
          <p:cNvPr id="25" name="Picture 24"/>
          <p:cNvPicPr>
            <a:picLocks noChangeAspect="1"/>
          </p:cNvPicPr>
          <p:nvPr/>
        </p:nvPicPr>
        <p:blipFill>
          <a:blip r:embed="rId20"/>
          <a:stretch>
            <a:fillRect/>
          </a:stretch>
        </p:blipFill>
        <p:spPr>
          <a:xfrm>
            <a:off x="6333124" y="4496023"/>
            <a:ext cx="1127449" cy="1427613"/>
          </a:xfrm>
          <a:prstGeom prst="rect">
            <a:avLst/>
          </a:prstGeom>
        </p:spPr>
      </p:pic>
      <p:pic>
        <p:nvPicPr>
          <p:cNvPr id="27" name="Picture 26"/>
          <p:cNvPicPr>
            <a:picLocks noChangeAspect="1"/>
          </p:cNvPicPr>
          <p:nvPr/>
        </p:nvPicPr>
        <p:blipFill rotWithShape="1">
          <a:blip r:embed="rId21"/>
          <a:srcRect l="15062" t="-568" r="15078" b="568"/>
          <a:stretch/>
        </p:blipFill>
        <p:spPr>
          <a:xfrm>
            <a:off x="2812839" y="4512260"/>
            <a:ext cx="849596" cy="1371600"/>
          </a:xfrm>
          <a:prstGeom prst="rect">
            <a:avLst/>
          </a:prstGeom>
        </p:spPr>
      </p:pic>
      <p:sp>
        <p:nvSpPr>
          <p:cNvPr id="28" name="TextBox 27"/>
          <p:cNvSpPr txBox="1"/>
          <p:nvPr/>
        </p:nvSpPr>
        <p:spPr>
          <a:xfrm>
            <a:off x="1872037" y="647705"/>
            <a:ext cx="8505019" cy="707886"/>
          </a:xfrm>
          <a:prstGeom prst="rect">
            <a:avLst/>
          </a:prstGeom>
          <a:solidFill>
            <a:schemeClr val="tx1"/>
          </a:solidFill>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Research and development through collaboration with and support to the next generation of scientists and engineers around the world</a:t>
            </a:r>
          </a:p>
        </p:txBody>
      </p:sp>
      <p:sp>
        <p:nvSpPr>
          <p:cNvPr id="29" name="Rectangle 28"/>
          <p:cNvSpPr/>
          <p:nvPr/>
        </p:nvSpPr>
        <p:spPr>
          <a:xfrm>
            <a:off x="0" y="5912841"/>
            <a:ext cx="12192000" cy="584775"/>
          </a:xfrm>
          <a:prstGeom prst="rect">
            <a:avLst/>
          </a:prstGeom>
        </p:spPr>
        <p:txBody>
          <a:bodyPr wrap="square">
            <a:spAutoFit/>
          </a:bodyPr>
          <a:lstStyle/>
          <a:p>
            <a:pPr algn="ctr"/>
            <a:r>
              <a:rPr lang="en-US" sz="1600" b="1" dirty="0"/>
              <a:t>America, Brazil, Cameroon, Canada, China, India, Kenya, Netherlands, Nigeria, South Africa, Thailand, Tunisia, Zimbabwe</a:t>
            </a:r>
          </a:p>
          <a:p>
            <a:pPr algn="ctr"/>
            <a:endParaRPr lang="en-US" sz="1600" b="1" dirty="0"/>
          </a:p>
        </p:txBody>
      </p:sp>
      <p:pic>
        <p:nvPicPr>
          <p:cNvPr id="37" name="Google Shape;364;p34">
            <a:extLst>
              <a:ext uri="{FF2B5EF4-FFF2-40B4-BE49-F238E27FC236}">
                <a16:creationId xmlns:a16="http://schemas.microsoft.com/office/drawing/2014/main" id="{927EFBD9-0D9F-144A-A08B-4434F28C0E84}"/>
              </a:ext>
            </a:extLst>
          </p:cNvPr>
          <p:cNvPicPr preferRelativeResize="0"/>
          <p:nvPr/>
        </p:nvPicPr>
        <p:blipFill rotWithShape="1">
          <a:blip r:embed="rId22"/>
          <a:srcRect l="14711" r="12344" b="26758"/>
          <a:stretch/>
        </p:blipFill>
        <p:spPr>
          <a:xfrm>
            <a:off x="5450920" y="2948406"/>
            <a:ext cx="977171" cy="1362004"/>
          </a:xfrm>
          <a:prstGeom prst="rect">
            <a:avLst/>
          </a:prstGeom>
        </p:spPr>
      </p:pic>
      <p:pic>
        <p:nvPicPr>
          <p:cNvPr id="38" name="Google Shape;363;p34">
            <a:extLst>
              <a:ext uri="{FF2B5EF4-FFF2-40B4-BE49-F238E27FC236}">
                <a16:creationId xmlns:a16="http://schemas.microsoft.com/office/drawing/2014/main" id="{B3236964-B332-E14F-AE67-47EA18750C88}"/>
              </a:ext>
            </a:extLst>
          </p:cNvPr>
          <p:cNvPicPr preferRelativeResize="0"/>
          <p:nvPr/>
        </p:nvPicPr>
        <p:blipFill rotWithShape="1">
          <a:blip r:embed="rId23"/>
          <a:srcRect/>
          <a:stretch/>
        </p:blipFill>
        <p:spPr>
          <a:xfrm>
            <a:off x="10341613" y="2986075"/>
            <a:ext cx="1099159" cy="1345492"/>
          </a:xfrm>
          <a:prstGeom prst="rect">
            <a:avLst/>
          </a:prstGeom>
        </p:spPr>
      </p:pic>
      <p:pic>
        <p:nvPicPr>
          <p:cNvPr id="39" name="Google Shape;367;p34">
            <a:extLst>
              <a:ext uri="{FF2B5EF4-FFF2-40B4-BE49-F238E27FC236}">
                <a16:creationId xmlns:a16="http://schemas.microsoft.com/office/drawing/2014/main" id="{0C98D9E2-4D7B-5140-AA3A-F001B548628F}"/>
              </a:ext>
            </a:extLst>
          </p:cNvPr>
          <p:cNvPicPr preferRelativeResize="0"/>
          <p:nvPr/>
        </p:nvPicPr>
        <p:blipFill rotWithShape="1">
          <a:blip r:embed="rId24"/>
          <a:srcRect/>
          <a:stretch/>
        </p:blipFill>
        <p:spPr>
          <a:xfrm>
            <a:off x="6617664" y="2879141"/>
            <a:ext cx="975349" cy="1460516"/>
          </a:xfrm>
          <a:prstGeom prst="rect">
            <a:avLst/>
          </a:prstGeom>
        </p:spPr>
      </p:pic>
      <p:pic>
        <p:nvPicPr>
          <p:cNvPr id="1026" name="Picture 2" descr="/var/folders/wr/pk7d5ftj2qxgyld5w1r7015w0000gp/T/com.microsoft.Powerpoint/WebArchiveCopyPasteTempFiles/p511">
            <a:extLst>
              <a:ext uri="{FF2B5EF4-FFF2-40B4-BE49-F238E27FC236}">
                <a16:creationId xmlns:a16="http://schemas.microsoft.com/office/drawing/2014/main" id="{A27C188E-F7CB-7C4B-86BD-97FF8174E25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485" r="13786"/>
          <a:stretch/>
        </p:blipFill>
        <p:spPr bwMode="auto">
          <a:xfrm>
            <a:off x="604925" y="1457423"/>
            <a:ext cx="914084" cy="1368392"/>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13E38A-C431-3F49-ABFA-22CE6478A432}"/>
              </a:ext>
            </a:extLst>
          </p:cNvPr>
          <p:cNvPicPr>
            <a:picLocks noChangeAspect="1"/>
          </p:cNvPicPr>
          <p:nvPr/>
        </p:nvPicPr>
        <p:blipFill rotWithShape="1">
          <a:blip r:embed="rId26"/>
          <a:srcRect l="15088" r="21753"/>
          <a:stretch/>
        </p:blipFill>
        <p:spPr>
          <a:xfrm>
            <a:off x="1798543" y="1464486"/>
            <a:ext cx="764499" cy="1346807"/>
          </a:xfrm>
          <a:prstGeom prst="rect">
            <a:avLst/>
          </a:prstGeom>
        </p:spPr>
      </p:pic>
      <p:pic>
        <p:nvPicPr>
          <p:cNvPr id="4" name="Picture 3">
            <a:extLst>
              <a:ext uri="{FF2B5EF4-FFF2-40B4-BE49-F238E27FC236}">
                <a16:creationId xmlns:a16="http://schemas.microsoft.com/office/drawing/2014/main" id="{1379B494-7FC5-7143-B209-6CBDDEDEB9A9}"/>
              </a:ext>
            </a:extLst>
          </p:cNvPr>
          <p:cNvPicPr>
            <a:picLocks noChangeAspect="1"/>
          </p:cNvPicPr>
          <p:nvPr/>
        </p:nvPicPr>
        <p:blipFill rotWithShape="1">
          <a:blip r:embed="rId27"/>
          <a:srcRect l="19040" t="4262" r="13589" b="-1"/>
          <a:stretch/>
        </p:blipFill>
        <p:spPr>
          <a:xfrm>
            <a:off x="5136706" y="4484811"/>
            <a:ext cx="987053" cy="1402677"/>
          </a:xfrm>
          <a:prstGeom prst="rect">
            <a:avLst/>
          </a:prstGeom>
        </p:spPr>
      </p:pic>
      <p:pic>
        <p:nvPicPr>
          <p:cNvPr id="57" name="Picture 56">
            <a:extLst>
              <a:ext uri="{FF2B5EF4-FFF2-40B4-BE49-F238E27FC236}">
                <a16:creationId xmlns:a16="http://schemas.microsoft.com/office/drawing/2014/main" id="{223CC527-D0C0-844A-B459-EBEF944DB0C6}"/>
              </a:ext>
            </a:extLst>
          </p:cNvPr>
          <p:cNvPicPr>
            <a:picLocks noChangeAspect="1"/>
          </p:cNvPicPr>
          <p:nvPr/>
        </p:nvPicPr>
        <p:blipFill rotWithShape="1">
          <a:blip r:embed="rId3"/>
          <a:srcRect l="80969" t="12433" r="3427" b="56638"/>
          <a:stretch/>
        </p:blipFill>
        <p:spPr>
          <a:xfrm>
            <a:off x="10528263" y="1433877"/>
            <a:ext cx="903716" cy="1377416"/>
          </a:xfrm>
          <a:prstGeom prst="rect">
            <a:avLst/>
          </a:prstGeom>
        </p:spPr>
      </p:pic>
      <p:sp>
        <p:nvSpPr>
          <p:cNvPr id="33" name="Slide Number Placeholder 3">
            <a:extLst>
              <a:ext uri="{FF2B5EF4-FFF2-40B4-BE49-F238E27FC236}">
                <a16:creationId xmlns:a16="http://schemas.microsoft.com/office/drawing/2014/main" id="{83AE31EC-97CC-0A41-BC9E-57E1A343659C}"/>
              </a:ext>
            </a:extLst>
          </p:cNvPr>
          <p:cNvSpPr>
            <a:spLocks noGrp="1"/>
          </p:cNvSpPr>
          <p:nvPr>
            <p:ph type="sldNum" idx="12"/>
          </p:nvPr>
        </p:nvSpPr>
        <p:spPr>
          <a:xfrm>
            <a:off x="11582400" y="6388066"/>
            <a:ext cx="460897" cy="365125"/>
          </a:xfrm>
        </p:spPr>
        <p:txBody>
          <a:bodyPr/>
          <a:lstStyle/>
          <a:p>
            <a:fld id="{00000000-1234-1234-1234-123412341234}" type="slidenum">
              <a:rPr lang="en-US" smtClean="0"/>
              <a:pPr/>
              <a:t>15</a:t>
            </a:fld>
            <a:endParaRPr lang="en-US" dirty="0"/>
          </a:p>
        </p:txBody>
      </p:sp>
      <p:pic>
        <p:nvPicPr>
          <p:cNvPr id="5" name="Picture 4">
            <a:extLst>
              <a:ext uri="{FF2B5EF4-FFF2-40B4-BE49-F238E27FC236}">
                <a16:creationId xmlns:a16="http://schemas.microsoft.com/office/drawing/2014/main" id="{3BA8EF01-3C0B-0E49-AB5A-9466ECBBBD2D}"/>
              </a:ext>
            </a:extLst>
          </p:cNvPr>
          <p:cNvPicPr>
            <a:picLocks noChangeAspect="1"/>
          </p:cNvPicPr>
          <p:nvPr/>
        </p:nvPicPr>
        <p:blipFill>
          <a:blip r:embed="rId28"/>
          <a:stretch>
            <a:fillRect/>
          </a:stretch>
        </p:blipFill>
        <p:spPr>
          <a:xfrm>
            <a:off x="4204306" y="4000147"/>
            <a:ext cx="569881" cy="385139"/>
          </a:xfrm>
          <a:prstGeom prst="rect">
            <a:avLst/>
          </a:prstGeom>
        </p:spPr>
      </p:pic>
      <p:pic>
        <p:nvPicPr>
          <p:cNvPr id="6" name="Picture 5">
            <a:extLst>
              <a:ext uri="{FF2B5EF4-FFF2-40B4-BE49-F238E27FC236}">
                <a16:creationId xmlns:a16="http://schemas.microsoft.com/office/drawing/2014/main" id="{D1E02711-48A0-454D-8DF1-7E4CFD908918}"/>
              </a:ext>
            </a:extLst>
          </p:cNvPr>
          <p:cNvPicPr>
            <a:picLocks noChangeAspect="1"/>
          </p:cNvPicPr>
          <p:nvPr/>
        </p:nvPicPr>
        <p:blipFill>
          <a:blip r:embed="rId29"/>
          <a:stretch>
            <a:fillRect/>
          </a:stretch>
        </p:blipFill>
        <p:spPr>
          <a:xfrm>
            <a:off x="2693421" y="1503259"/>
            <a:ext cx="1318140" cy="1318140"/>
          </a:xfrm>
          <a:prstGeom prst="rect">
            <a:avLst/>
          </a:prstGeom>
        </p:spPr>
      </p:pic>
      <p:pic>
        <p:nvPicPr>
          <p:cNvPr id="36" name="Picture 35" descr="Ucb_logo.png">
            <a:extLst>
              <a:ext uri="{FF2B5EF4-FFF2-40B4-BE49-F238E27FC236}">
                <a16:creationId xmlns:a16="http://schemas.microsoft.com/office/drawing/2014/main" id="{174D98AA-19F0-4547-9F6A-ED8FA7ACC321}"/>
              </a:ext>
            </a:extLst>
          </p:cNvPr>
          <p:cNvPicPr>
            <a:picLocks noChangeAspect="1"/>
          </p:cNvPicPr>
          <p:nvPr/>
        </p:nvPicPr>
        <p:blipFill>
          <a:blip r:embed="rId30"/>
          <a:stretch>
            <a:fillRect/>
          </a:stretch>
        </p:blipFill>
        <p:spPr>
          <a:xfrm>
            <a:off x="11385461" y="161733"/>
            <a:ext cx="640711" cy="6407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11934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tSegmentationVis">
            <a:hlinkClick r:id="" action="ppaction://media"/>
            <a:extLst>
              <a:ext uri="{FF2B5EF4-FFF2-40B4-BE49-F238E27FC236}">
                <a16:creationId xmlns:a16="http://schemas.microsoft.com/office/drawing/2014/main" id="{9ECBB866-A146-3848-A6DD-7A61A114C4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9082" y="1872376"/>
            <a:ext cx="6988688" cy="4761007"/>
          </a:xfrm>
          <a:prstGeom prst="rect">
            <a:avLst/>
          </a:prstGeom>
        </p:spPr>
      </p:pic>
      <p:pic>
        <p:nvPicPr>
          <p:cNvPr id="21" name="Picture 20" descr="Screenshot 2016-06-13 11.37.09.png">
            <a:extLst>
              <a:ext uri="{FF2B5EF4-FFF2-40B4-BE49-F238E27FC236}">
                <a16:creationId xmlns:a16="http://schemas.microsoft.com/office/drawing/2014/main" id="{4F5A7176-9D25-3847-9D2A-861E0C47A62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39053" y="4385469"/>
            <a:ext cx="1301867" cy="855721"/>
          </a:xfrm>
          <a:prstGeom prst="rect">
            <a:avLst/>
          </a:prstGeom>
          <a:noFill/>
          <a:ln>
            <a:noFill/>
          </a:ln>
        </p:spPr>
      </p:pic>
      <p:sp>
        <p:nvSpPr>
          <p:cNvPr id="2" name="Title 1">
            <a:extLst>
              <a:ext uri="{FF2B5EF4-FFF2-40B4-BE49-F238E27FC236}">
                <a16:creationId xmlns:a16="http://schemas.microsoft.com/office/drawing/2014/main" id="{CC50CF40-3B16-41DA-AEA2-24A650FAF5CF}"/>
              </a:ext>
            </a:extLst>
          </p:cNvPr>
          <p:cNvSpPr>
            <a:spLocks noGrp="1"/>
          </p:cNvSpPr>
          <p:nvPr>
            <p:ph type="title"/>
          </p:nvPr>
        </p:nvSpPr>
        <p:spPr>
          <a:xfrm>
            <a:off x="0" y="-135466"/>
            <a:ext cx="12192000" cy="925203"/>
          </a:xfrm>
        </p:spPr>
        <p:txBody>
          <a:bodyPr/>
          <a:lstStyle/>
          <a:p>
            <a:pPr algn="ctr"/>
            <a:r>
              <a:rPr lang="en-US" sz="3733" dirty="0">
                <a:solidFill>
                  <a:schemeClr val="bg1"/>
                </a:solidFill>
                <a:latin typeface="Arial" panose="020B0604020202020204" pitchFamily="34" charset="0"/>
                <a:cs typeface="Arial" panose="020B0604020202020204" pitchFamily="34" charset="0"/>
              </a:rPr>
              <a:t>Acknowledgements</a:t>
            </a:r>
          </a:p>
        </p:txBody>
      </p:sp>
      <p:pic>
        <p:nvPicPr>
          <p:cNvPr id="4" name="Picture 3">
            <a:extLst>
              <a:ext uri="{FF2B5EF4-FFF2-40B4-BE49-F238E27FC236}">
                <a16:creationId xmlns:a16="http://schemas.microsoft.com/office/drawing/2014/main" id="{2C2C262E-B530-4610-857A-571504305C54}"/>
              </a:ext>
            </a:extLst>
          </p:cNvPr>
          <p:cNvPicPr>
            <a:picLocks noChangeAspect="1"/>
          </p:cNvPicPr>
          <p:nvPr/>
        </p:nvPicPr>
        <p:blipFill rotWithShape="1">
          <a:blip r:embed="rId7"/>
          <a:srcRect l="9964" t="25515" r="2512" b="27331"/>
          <a:stretch/>
        </p:blipFill>
        <p:spPr>
          <a:xfrm>
            <a:off x="11027870" y="4415129"/>
            <a:ext cx="905885" cy="327945"/>
          </a:xfrm>
          <a:prstGeom prst="rect">
            <a:avLst/>
          </a:prstGeom>
        </p:spPr>
      </p:pic>
      <p:pic>
        <p:nvPicPr>
          <p:cNvPr id="8" name="Picture 7">
            <a:extLst>
              <a:ext uri="{FF2B5EF4-FFF2-40B4-BE49-F238E27FC236}">
                <a16:creationId xmlns:a16="http://schemas.microsoft.com/office/drawing/2014/main" id="{966947A4-F574-4921-AF9A-45848D3E9818}"/>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477274" y="1683744"/>
            <a:ext cx="1622676" cy="796437"/>
          </a:xfrm>
          <a:prstGeom prst="rect">
            <a:avLst/>
          </a:prstGeom>
          <a:solidFill>
            <a:schemeClr val="bg1"/>
          </a:solidFill>
        </p:spPr>
      </p:pic>
      <p:pic>
        <p:nvPicPr>
          <p:cNvPr id="9" name="Picture 8" descr="UCB seal logo.png">
            <a:extLst>
              <a:ext uri="{FF2B5EF4-FFF2-40B4-BE49-F238E27FC236}">
                <a16:creationId xmlns:a16="http://schemas.microsoft.com/office/drawing/2014/main" id="{1403C860-4B07-47E7-AB77-8437BCBD343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2157" y="1968657"/>
            <a:ext cx="887796" cy="887796"/>
          </a:xfrm>
          <a:prstGeom prst="rect">
            <a:avLst/>
          </a:prstGeom>
        </p:spPr>
      </p:pic>
      <p:pic>
        <p:nvPicPr>
          <p:cNvPr id="10" name="Picture 9">
            <a:extLst>
              <a:ext uri="{FF2B5EF4-FFF2-40B4-BE49-F238E27FC236}">
                <a16:creationId xmlns:a16="http://schemas.microsoft.com/office/drawing/2014/main" id="{A2E93C07-EB22-4240-A139-57102461DFAD}"/>
              </a:ext>
            </a:extLst>
          </p:cNvPr>
          <p:cNvPicPr>
            <a:picLocks noChangeAspect="1"/>
          </p:cNvPicPr>
          <p:nvPr/>
        </p:nvPicPr>
        <p:blipFill>
          <a:blip r:embed="rId10"/>
          <a:stretch>
            <a:fillRect/>
          </a:stretch>
        </p:blipFill>
        <p:spPr>
          <a:xfrm>
            <a:off x="8403686" y="3107091"/>
            <a:ext cx="2258573" cy="368139"/>
          </a:xfrm>
          <a:prstGeom prst="rect">
            <a:avLst/>
          </a:prstGeom>
        </p:spPr>
      </p:pic>
      <p:pic>
        <p:nvPicPr>
          <p:cNvPr id="12" name="Picture 11" descr="NASA_logo.svg.png">
            <a:extLst>
              <a:ext uri="{FF2B5EF4-FFF2-40B4-BE49-F238E27FC236}">
                <a16:creationId xmlns:a16="http://schemas.microsoft.com/office/drawing/2014/main" id="{B0D46549-5123-AB40-8AD9-FFAC49960CB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251947" y="1203232"/>
            <a:ext cx="913516" cy="758219"/>
          </a:xfrm>
          <a:prstGeom prst="rect">
            <a:avLst/>
          </a:prstGeom>
        </p:spPr>
      </p:pic>
      <p:pic>
        <p:nvPicPr>
          <p:cNvPr id="13" name="Picture 12" descr="GE_logo.png">
            <a:extLst>
              <a:ext uri="{FF2B5EF4-FFF2-40B4-BE49-F238E27FC236}">
                <a16:creationId xmlns:a16="http://schemas.microsoft.com/office/drawing/2014/main" id="{DB9B8E2C-809A-E844-9E5E-EE286B57A71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5879" y="3785930"/>
            <a:ext cx="933900" cy="933900"/>
          </a:xfrm>
          <a:prstGeom prst="rect">
            <a:avLst/>
          </a:prstGeom>
        </p:spPr>
      </p:pic>
      <p:pic>
        <p:nvPicPr>
          <p:cNvPr id="14" name="Picture 13">
            <a:extLst>
              <a:ext uri="{FF2B5EF4-FFF2-40B4-BE49-F238E27FC236}">
                <a16:creationId xmlns:a16="http://schemas.microsoft.com/office/drawing/2014/main" id="{73483C71-0848-5D4C-8D48-69F355D8B61F}"/>
              </a:ext>
            </a:extLst>
          </p:cNvPr>
          <p:cNvPicPr>
            <a:picLocks noChangeAspect="1"/>
          </p:cNvPicPr>
          <p:nvPr/>
        </p:nvPicPr>
        <p:blipFill>
          <a:blip r:embed="rId13"/>
          <a:stretch>
            <a:fillRect/>
          </a:stretch>
        </p:blipFill>
        <p:spPr>
          <a:xfrm>
            <a:off x="9654541" y="5585700"/>
            <a:ext cx="2328295" cy="677321"/>
          </a:xfrm>
          <a:prstGeom prst="rect">
            <a:avLst/>
          </a:prstGeom>
        </p:spPr>
      </p:pic>
      <p:pic>
        <p:nvPicPr>
          <p:cNvPr id="15" name="Picture 2" descr="http://upload.wikimedia.org/wikipedia/commons/a/a2/Moore_Foundation_Logo.jpg">
            <a:extLst>
              <a:ext uri="{FF2B5EF4-FFF2-40B4-BE49-F238E27FC236}">
                <a16:creationId xmlns:a16="http://schemas.microsoft.com/office/drawing/2014/main" id="{DC757105-BC8A-F94D-BBB7-F13E6C67BAA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704542" y="5583202"/>
            <a:ext cx="1600301" cy="621484"/>
          </a:xfrm>
          <a:prstGeom prst="rect">
            <a:avLst/>
          </a:prstGeom>
          <a:noFill/>
          <a:ln>
            <a:solidFill>
              <a:srgbClr val="FFFFFF"/>
            </a:solidFill>
          </a:ln>
          <a:extLst>
            <a:ext uri="{909E8E84-426E-40dd-AFC4-6F175D3DCCD1}">
              <a14:hiddenFill xmlns="" xmlns:a14="http://schemas.microsoft.com/office/drawing/2010/main">
                <a:solidFill>
                  <a:srgbClr val="FFFFFF"/>
                </a:solidFill>
              </a14:hiddenFill>
            </a:ext>
          </a:extLst>
        </p:spPr>
      </p:pic>
      <p:pic>
        <p:nvPicPr>
          <p:cNvPr id="16" name="Picture 4" descr="http://cinema.usc.edu/archivedassets/038/9424.jpg">
            <a:extLst>
              <a:ext uri="{FF2B5EF4-FFF2-40B4-BE49-F238E27FC236}">
                <a16:creationId xmlns:a16="http://schemas.microsoft.com/office/drawing/2014/main" id="{E4293DB7-1870-BE49-94CA-1256D5FB167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546570" y="5350907"/>
            <a:ext cx="850647" cy="902549"/>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Content Placeholder 7">
            <a:extLst>
              <a:ext uri="{FF2B5EF4-FFF2-40B4-BE49-F238E27FC236}">
                <a16:creationId xmlns:a16="http://schemas.microsoft.com/office/drawing/2014/main" id="{FAC3E857-0A64-3A47-B30E-9C53CC271CDA}"/>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242861" y="5042206"/>
            <a:ext cx="1098427" cy="724961"/>
          </a:xfrm>
          <a:prstGeom prst="rect">
            <a:avLst/>
          </a:prstGeom>
        </p:spPr>
      </p:pic>
      <p:pic>
        <p:nvPicPr>
          <p:cNvPr id="18" name="Picture 17" descr="Screenshot 2016-06-13 13.13.24.png">
            <a:extLst>
              <a:ext uri="{FF2B5EF4-FFF2-40B4-BE49-F238E27FC236}">
                <a16:creationId xmlns:a16="http://schemas.microsoft.com/office/drawing/2014/main" id="{E2E40ECC-63EF-1942-8820-9DD81F01F336}"/>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795481" y="3817732"/>
            <a:ext cx="1276288" cy="563941"/>
          </a:xfrm>
          <a:prstGeom prst="rect">
            <a:avLst/>
          </a:prstGeom>
          <a:ln>
            <a:noFill/>
          </a:ln>
          <a:effectLst>
            <a:softEdge rad="112500"/>
          </a:effectLst>
        </p:spPr>
      </p:pic>
      <p:pic>
        <p:nvPicPr>
          <p:cNvPr id="19" name="Picture 18" descr="Screen Shot 2016-06-04 at 6.32.51 PM.png">
            <a:extLst>
              <a:ext uri="{FF2B5EF4-FFF2-40B4-BE49-F238E27FC236}">
                <a16:creationId xmlns:a16="http://schemas.microsoft.com/office/drawing/2014/main" id="{ADB8BB13-6684-5643-BB90-C66ACB56460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935156" y="4599481"/>
            <a:ext cx="2148585" cy="1151177"/>
          </a:xfrm>
          <a:prstGeom prst="rect">
            <a:avLst/>
          </a:prstGeom>
          <a:ln>
            <a:noFill/>
          </a:ln>
          <a:effectLst>
            <a:softEdge rad="112500"/>
          </a:effectLst>
        </p:spPr>
      </p:pic>
      <p:pic>
        <p:nvPicPr>
          <p:cNvPr id="20" name="Picture 19">
            <a:extLst>
              <a:ext uri="{FF2B5EF4-FFF2-40B4-BE49-F238E27FC236}">
                <a16:creationId xmlns:a16="http://schemas.microsoft.com/office/drawing/2014/main" id="{BCF65898-EA5E-F34A-8A9A-98524866AEB0}"/>
              </a:ext>
            </a:extLst>
          </p:cNvPr>
          <p:cNvPicPr>
            <a:picLocks noChangeAspect="1" noChangeArrowheads="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20015" y="109662"/>
            <a:ext cx="1282628" cy="1308343"/>
          </a:xfrm>
          <a:prstGeom prst="rect">
            <a:avLst/>
          </a:prstGeom>
          <a:noFill/>
          <a:ln w="25400" cap="flat">
            <a:noFill/>
            <a:round/>
            <a:headEnd/>
            <a:tailEnd/>
          </a:ln>
        </p:spPr>
      </p:pic>
      <p:pic>
        <p:nvPicPr>
          <p:cNvPr id="22" name="Picture 21" descr="UC_Santa_Barbara_seal_santaBarbara.png">
            <a:extLst>
              <a:ext uri="{FF2B5EF4-FFF2-40B4-BE49-F238E27FC236}">
                <a16:creationId xmlns:a16="http://schemas.microsoft.com/office/drawing/2014/main" id="{67218C10-5180-2A48-AE79-EEF73544BE6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36986" y="2867581"/>
            <a:ext cx="820492" cy="820492"/>
          </a:xfrm>
          <a:prstGeom prst="rect">
            <a:avLst/>
          </a:prstGeom>
        </p:spPr>
      </p:pic>
      <p:pic>
        <p:nvPicPr>
          <p:cNvPr id="23" name="Picture 22">
            <a:extLst>
              <a:ext uri="{FF2B5EF4-FFF2-40B4-BE49-F238E27FC236}">
                <a16:creationId xmlns:a16="http://schemas.microsoft.com/office/drawing/2014/main" id="{2105B070-7208-4B40-816A-CCFCCB8C9F2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93771" y="4764058"/>
            <a:ext cx="1180203" cy="706399"/>
          </a:xfrm>
          <a:prstGeom prst="rect">
            <a:avLst/>
          </a:prstGeom>
          <a:solidFill>
            <a:schemeClr val="bg1"/>
          </a:solidFill>
          <a:ln>
            <a:noFill/>
          </a:ln>
        </p:spPr>
      </p:pic>
      <p:sp>
        <p:nvSpPr>
          <p:cNvPr id="30" name="TextBox 29">
            <a:extLst>
              <a:ext uri="{FF2B5EF4-FFF2-40B4-BE49-F238E27FC236}">
                <a16:creationId xmlns:a16="http://schemas.microsoft.com/office/drawing/2014/main" id="{5A9F27AA-A3ED-E448-9368-768D6B95A4C4}"/>
              </a:ext>
            </a:extLst>
          </p:cNvPr>
          <p:cNvSpPr txBox="1"/>
          <p:nvPr/>
        </p:nvSpPr>
        <p:spPr>
          <a:xfrm>
            <a:off x="10097837" y="1275438"/>
            <a:ext cx="985048" cy="461665"/>
          </a:xfrm>
          <a:prstGeom prst="rect">
            <a:avLst/>
          </a:prstGeom>
          <a:noFill/>
          <a:ln>
            <a:noFill/>
          </a:ln>
        </p:spPr>
        <p:txBody>
          <a:bodyPr wrap="square" rtlCol="0">
            <a:spAutoFit/>
          </a:bodyPr>
          <a:lstStyle/>
          <a:p>
            <a:r>
              <a:rPr lang="en-US" dirty="0">
                <a:latin typeface="Phosphate Solid" panose="02000506050000020004" pitchFamily="2" charset="77"/>
                <a:cs typeface="Phosphate Solid" panose="02000506050000020004" pitchFamily="2" charset="77"/>
              </a:rPr>
              <a:t>DAV</a:t>
            </a:r>
          </a:p>
        </p:txBody>
      </p:sp>
      <p:pic>
        <p:nvPicPr>
          <p:cNvPr id="31" name="Picture 30">
            <a:extLst>
              <a:ext uri="{FF2B5EF4-FFF2-40B4-BE49-F238E27FC236}">
                <a16:creationId xmlns:a16="http://schemas.microsoft.com/office/drawing/2014/main" id="{43E328FF-7CBB-734E-B0A5-FB67776F411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35883" y="2395032"/>
            <a:ext cx="1628091" cy="814045"/>
          </a:xfrm>
          <a:prstGeom prst="rect">
            <a:avLst/>
          </a:prstGeom>
        </p:spPr>
      </p:pic>
      <p:pic>
        <p:nvPicPr>
          <p:cNvPr id="32" name="Picture 31" descr="0000_2016_ALS_Primary_Multiblue_SIgnature_RGB_ELCTRONIC.png">
            <a:extLst>
              <a:ext uri="{FF2B5EF4-FFF2-40B4-BE49-F238E27FC236}">
                <a16:creationId xmlns:a16="http://schemas.microsoft.com/office/drawing/2014/main" id="{7D91A164-4372-DE4E-A60D-78AF3B05387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5660" t="20329" r="14864" b="19975"/>
          <a:stretch/>
        </p:blipFill>
        <p:spPr>
          <a:xfrm>
            <a:off x="9338777" y="2101945"/>
            <a:ext cx="1125185" cy="742043"/>
          </a:xfrm>
          <a:prstGeom prst="rect">
            <a:avLst/>
          </a:prstGeom>
        </p:spPr>
      </p:pic>
      <p:pic>
        <p:nvPicPr>
          <p:cNvPr id="33" name="Picture 32">
            <a:extLst>
              <a:ext uri="{FF2B5EF4-FFF2-40B4-BE49-F238E27FC236}">
                <a16:creationId xmlns:a16="http://schemas.microsoft.com/office/drawing/2014/main" id="{D6D2EBBB-FF6F-A84D-8AEE-D396335CC9DF}"/>
              </a:ext>
            </a:extLst>
          </p:cNvPr>
          <p:cNvPicPr>
            <a:picLocks noChangeAspect="1"/>
          </p:cNvPicPr>
          <p:nvPr/>
        </p:nvPicPr>
        <p:blipFill>
          <a:blip r:embed="rId24"/>
          <a:stretch>
            <a:fillRect/>
          </a:stretch>
        </p:blipFill>
        <p:spPr>
          <a:xfrm>
            <a:off x="9283873" y="3700483"/>
            <a:ext cx="1378385" cy="634495"/>
          </a:xfrm>
          <a:prstGeom prst="rect">
            <a:avLst/>
          </a:prstGeom>
        </p:spPr>
      </p:pic>
      <p:pic>
        <p:nvPicPr>
          <p:cNvPr id="34" name="Picture 4" descr="https://cs.lbl.gov/assets/Images/Logos/_resampled/resizedimage200200-crd-sq.png">
            <a:extLst>
              <a:ext uri="{FF2B5EF4-FFF2-40B4-BE49-F238E27FC236}">
                <a16:creationId xmlns:a16="http://schemas.microsoft.com/office/drawing/2014/main" id="{8D0F290C-394C-CD42-A547-3816A30D899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118501" y="3553205"/>
            <a:ext cx="793049" cy="793049"/>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792CBF-8A89-404C-9D2D-28557B69AE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112416" y="3100139"/>
            <a:ext cx="818337" cy="412855"/>
          </a:xfrm>
          <a:prstGeom prst="rect">
            <a:avLst/>
          </a:prstGeom>
          <a:effectLst>
            <a:softEdge rad="31750"/>
          </a:effectLst>
        </p:spPr>
      </p:pic>
      <p:pic>
        <p:nvPicPr>
          <p:cNvPr id="37" name="Shape 66">
            <a:extLst>
              <a:ext uri="{FF2B5EF4-FFF2-40B4-BE49-F238E27FC236}">
                <a16:creationId xmlns:a16="http://schemas.microsoft.com/office/drawing/2014/main" id="{4929226C-C783-724E-B7CE-D29929CEF35D}"/>
              </a:ext>
            </a:extLst>
          </p:cNvPr>
          <p:cNvPicPr preferRelativeResize="0"/>
          <p:nvPr/>
        </p:nvPicPr>
        <p:blipFill rotWithShape="1">
          <a:blip r:embed="rId27">
            <a:extLst>
              <a:ext uri="{28A0092B-C50C-407E-A947-70E740481C1C}">
                <a14:useLocalDpi xmlns:a14="http://schemas.microsoft.com/office/drawing/2010/main" val="0"/>
              </a:ext>
            </a:extLst>
          </a:blip>
          <a:srcRect t="28979" b="44388"/>
          <a:stretch/>
        </p:blipFill>
        <p:spPr>
          <a:xfrm>
            <a:off x="-199377" y="211962"/>
            <a:ext cx="1642012" cy="523015"/>
          </a:xfrm>
          <a:prstGeom prst="rect">
            <a:avLst/>
          </a:prstGeom>
          <a:noFill/>
          <a:ln>
            <a:noFill/>
          </a:ln>
          <a:effectLst>
            <a:glow rad="63500">
              <a:srgbClr val="FFFF00">
                <a:alpha val="40000"/>
              </a:srgbClr>
            </a:glow>
          </a:effectLst>
        </p:spPr>
      </p:pic>
      <p:sp>
        <p:nvSpPr>
          <p:cNvPr id="36" name="Title 1">
            <a:extLst>
              <a:ext uri="{FF2B5EF4-FFF2-40B4-BE49-F238E27FC236}">
                <a16:creationId xmlns:a16="http://schemas.microsoft.com/office/drawing/2014/main" id="{72DD0CD7-1851-B344-9511-941A3EA88B89}"/>
              </a:ext>
            </a:extLst>
          </p:cNvPr>
          <p:cNvSpPr txBox="1">
            <a:spLocks/>
          </p:cNvSpPr>
          <p:nvPr/>
        </p:nvSpPr>
        <p:spPr bwMode="auto">
          <a:xfrm>
            <a:off x="-3130421" y="1302146"/>
            <a:ext cx="12081164" cy="756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baseline="0">
                <a:solidFill>
                  <a:schemeClr val="tx1"/>
                </a:solidFill>
                <a:latin typeface="+mj-lt"/>
                <a:ea typeface="+mj-ea"/>
                <a:cs typeface="+mj-cs"/>
              </a:defRPr>
            </a:lvl1pPr>
            <a:lvl2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1" fontAlgn="base" hangingPunct="1">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eaLnBrk="1" fontAlgn="base" hangingPunct="1">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US" sz="4800" kern="0" dirty="0">
                <a:latin typeface="Arial" panose="020B0604020202020204" pitchFamily="34" charset="0"/>
                <a:cs typeface="Arial" panose="020B0604020202020204" pitchFamily="34" charset="0"/>
              </a:rPr>
              <a:t>Thank you</a:t>
            </a:r>
          </a:p>
        </p:txBody>
      </p:sp>
      <p:sp>
        <p:nvSpPr>
          <p:cNvPr id="38" name="Rectangle 37">
            <a:extLst>
              <a:ext uri="{FF2B5EF4-FFF2-40B4-BE49-F238E27FC236}">
                <a16:creationId xmlns:a16="http://schemas.microsoft.com/office/drawing/2014/main" id="{D043B101-E419-3F4B-A510-97D8E2620D5B}"/>
              </a:ext>
            </a:extLst>
          </p:cNvPr>
          <p:cNvSpPr/>
          <p:nvPr/>
        </p:nvSpPr>
        <p:spPr>
          <a:xfrm>
            <a:off x="3081135" y="221843"/>
            <a:ext cx="5942652" cy="830997"/>
          </a:xfrm>
          <a:prstGeom prst="rect">
            <a:avLst/>
          </a:prstGeom>
        </p:spPr>
        <p:txBody>
          <a:bodyPr wrap="none">
            <a:spAutoFit/>
          </a:bodyPr>
          <a:lstStyle/>
          <a:p>
            <a:r>
              <a:rPr lang="en-US" sz="4800" b="1" dirty="0"/>
              <a:t>http://</a:t>
            </a:r>
            <a:r>
              <a:rPr lang="en-US" sz="4800" b="1" dirty="0" err="1"/>
              <a:t>bit.ly</a:t>
            </a:r>
            <a:r>
              <a:rPr lang="en-US" sz="4800" b="1" dirty="0"/>
              <a:t>/dxc2020</a:t>
            </a:r>
            <a:endParaRPr lang="en-US" sz="4800" b="1" dirty="0">
              <a:solidFill>
                <a:srgbClr val="002060"/>
              </a:solidFill>
            </a:endParaRPr>
          </a:p>
        </p:txBody>
      </p:sp>
    </p:spTree>
    <p:extLst>
      <p:ext uri="{BB962C8B-B14F-4D97-AF65-F5344CB8AC3E}">
        <p14:creationId xmlns:p14="http://schemas.microsoft.com/office/powerpoint/2010/main" val="48867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88"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remove" display="0">
                  <p:stCondLst>
                    <p:cond delay="indefinite"/>
                  </p:stCondLst>
                </p:cTn>
                <p:tgtEl>
                  <p:spTgt spid="29"/>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Title 8"/>
          <p:cNvSpPr>
            <a:spLocks noGrp="1"/>
          </p:cNvSpPr>
          <p:nvPr>
            <p:ph type="title"/>
          </p:nvPr>
        </p:nvSpPr>
        <p:spPr/>
        <p:txBody>
          <a:bodyPr/>
          <a:lstStyle/>
          <a:p>
            <a:r>
              <a:rPr lang="en-US" dirty="0">
                <a:solidFill>
                  <a:srgbClr val="00395A"/>
                </a:solidFill>
                <a:latin typeface="Arial" charset="0"/>
                <a:ea typeface="ＭＳ Ｐゴシック" charset="0"/>
                <a:cs typeface="ＭＳ Ｐゴシック" charset="0"/>
              </a:rPr>
              <a:t>This is a Title and Content Slide</a:t>
            </a:r>
            <a:br>
              <a:rPr lang="en-US" dirty="0">
                <a:solidFill>
                  <a:srgbClr val="00395A"/>
                </a:solidFill>
                <a:latin typeface="Arial" charset="0"/>
                <a:ea typeface="ＭＳ Ｐゴシック" charset="0"/>
                <a:cs typeface="ＭＳ Ｐゴシック" charset="0"/>
              </a:rPr>
            </a:br>
            <a:r>
              <a:rPr lang="en-US" dirty="0">
                <a:solidFill>
                  <a:srgbClr val="00395A"/>
                </a:solidFill>
                <a:latin typeface="Arial" charset="0"/>
                <a:ea typeface="ＭＳ Ｐゴシック" charset="0"/>
                <a:cs typeface="ＭＳ Ｐゴシック" charset="0"/>
              </a:rPr>
              <a:t>Arial 32 </a:t>
            </a:r>
            <a:r>
              <a:rPr lang="en-US" dirty="0" err="1">
                <a:solidFill>
                  <a:srgbClr val="00395A"/>
                </a:solidFill>
                <a:latin typeface="Arial" charset="0"/>
                <a:ea typeface="ＭＳ Ｐゴシック" charset="0"/>
                <a:cs typeface="ＭＳ Ｐゴシック" charset="0"/>
              </a:rPr>
              <a:t>pt</a:t>
            </a:r>
            <a:endParaRPr lang="en-US" dirty="0">
              <a:solidFill>
                <a:srgbClr val="00395A"/>
              </a:solidFill>
              <a:latin typeface="Arial" charset="0"/>
              <a:ea typeface="ＭＳ Ｐゴシック" charset="0"/>
              <a:cs typeface="ＭＳ Ｐゴシック" charset="0"/>
            </a:endParaRPr>
          </a:p>
        </p:txBody>
      </p:sp>
      <p:sp>
        <p:nvSpPr>
          <p:cNvPr id="16387" name="Content Placeholder 9"/>
          <p:cNvSpPr>
            <a:spLocks noGrp="1"/>
          </p:cNvSpPr>
          <p:nvPr>
            <p:ph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r>
              <a:rPr lang="en-US" dirty="0">
                <a:latin typeface="Arial" charset="0"/>
                <a:ea typeface="ＭＳ Ｐゴシック" charset="0"/>
                <a:cs typeface="ＭＳ Ｐゴシック" charset="0"/>
              </a:rPr>
              <a:t>This is text without a bullet. All text is Arial 24 pt. Add or remove bullets with the Bullets button. </a:t>
            </a:r>
          </a:p>
          <a:p>
            <a:pPr lvl="1">
              <a:buFont typeface="Arial" charset="0"/>
              <a:buChar char="•"/>
            </a:pPr>
            <a:r>
              <a:rPr lang="en-US" dirty="0">
                <a:latin typeface="Arial" charset="0"/>
                <a:ea typeface="ＭＳ Ｐゴシック" charset="0"/>
              </a:rPr>
              <a:t>This is a first level bullet. Apply text and bullet levels with the Increase or Decrease Levels List button.</a:t>
            </a:r>
          </a:p>
          <a:p>
            <a:pPr lvl="2"/>
            <a:r>
              <a:rPr lang="en-US" dirty="0">
                <a:latin typeface="Arial" charset="0"/>
                <a:ea typeface="ＭＳ Ｐゴシック" charset="0"/>
              </a:rPr>
              <a:t>This is second level text</a:t>
            </a:r>
          </a:p>
          <a:p>
            <a:pPr lvl="3">
              <a:buFont typeface="Arial" charset="0"/>
              <a:buChar char="•"/>
            </a:pPr>
            <a:r>
              <a:rPr lang="en-US" dirty="0">
                <a:latin typeface="Arial" charset="0"/>
                <a:ea typeface="ＭＳ Ｐゴシック" charset="0"/>
              </a:rPr>
              <a:t>This is third level text</a:t>
            </a:r>
          </a:p>
          <a:p>
            <a:pPr lvl="1">
              <a:buFont typeface="Arial" charset="0"/>
              <a:buChar char="•"/>
            </a:pPr>
            <a:r>
              <a:rPr lang="en-US" dirty="0">
                <a:latin typeface="Arial" charset="0"/>
                <a:ea typeface="ＭＳ Ｐゴシック" charset="0"/>
              </a:rPr>
              <a:t>This is a first level bullet</a:t>
            </a:r>
          </a:p>
          <a:p>
            <a:pPr marL="0" indent="0"/>
            <a:r>
              <a:rPr lang="en-US" dirty="0">
                <a:latin typeface="Arial" charset="0"/>
                <a:ea typeface="ＭＳ Ｐゴシック" charset="0"/>
                <a:cs typeface="ＭＳ Ｐゴシック" charset="0"/>
              </a:rPr>
              <a:t>This is text without a bullet. Spacing increases between paragraphs and first level bullets. You can use color or bold sparingly to highlight a word/thought.</a:t>
            </a:r>
          </a:p>
        </p:txBody>
      </p:sp>
      <p:sp>
        <p:nvSpPr>
          <p:cNvPr id="5" name="Footer Placeholder 4"/>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14AA8700-77FB-1849-9E3F-67AEAB6D71DD}" type="slidenum">
              <a:rPr lang="en-US" sz="600">
                <a:solidFill>
                  <a:srgbClr val="898989"/>
                </a:solidFill>
              </a:rPr>
              <a:pPr/>
              <a:t>17</a:t>
            </a:fld>
            <a:endParaRPr lang="en-US" sz="600">
              <a:solidFill>
                <a:srgbClr val="89898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9B4C2A0-D637-A84A-A4F4-00CF1CC492D4}"/>
              </a:ext>
            </a:extLst>
          </p:cNvPr>
          <p:cNvSpPr>
            <a:spLocks noGrp="1"/>
          </p:cNvSpPr>
          <p:nvPr>
            <p:ph type="title"/>
          </p:nvPr>
        </p:nvSpPr>
        <p:spPr/>
        <p:txBody>
          <a:bodyPr/>
          <a:lstStyle/>
          <a:p>
            <a:endParaRPr lang="en-US"/>
          </a:p>
        </p:txBody>
      </p:sp>
      <p:sp>
        <p:nvSpPr>
          <p:cNvPr id="10" name="Text Placeholder 9">
            <a:extLst>
              <a:ext uri="{FF2B5EF4-FFF2-40B4-BE49-F238E27FC236}">
                <a16:creationId xmlns:a16="http://schemas.microsoft.com/office/drawing/2014/main" id="{F6E0820A-A11C-7B44-B8CF-78041A0AC7B2}"/>
              </a:ext>
            </a:extLst>
          </p:cNvPr>
          <p:cNvSpPr>
            <a:spLocks noGrp="1"/>
          </p:cNvSpPr>
          <p:nvPr>
            <p:ph type="body" idx="1"/>
          </p:nvPr>
        </p:nvSpPr>
        <p:spPr/>
        <p:txBody>
          <a:bodyPr/>
          <a:lstStyle/>
          <a:p>
            <a:endParaRPr lang="en-US"/>
          </a:p>
        </p:txBody>
      </p:sp>
      <p:sp>
        <p:nvSpPr>
          <p:cNvPr id="8" name="Footer Placeholder 7"/>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7" name="Slide Number Placeholder 6"/>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2364775-8E16-6947-9112-B4196A2A7646}" type="slidenum">
              <a:rPr lang="en-US" sz="600">
                <a:solidFill>
                  <a:srgbClr val="898989"/>
                </a:solidFill>
              </a:rPr>
              <a:pPr/>
              <a:t>18</a:t>
            </a:fld>
            <a:endParaRPr lang="en-US" sz="600">
              <a:solidFill>
                <a:srgbClr val="89898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8A7265-5F42-FD45-892F-F3F854EAFDE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7333B94A-50F7-2A4C-9C19-830ECFF98D53}"/>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00646961-0CAA-CE41-93F3-5D5B6A2F08D2}"/>
              </a:ext>
            </a:extLst>
          </p:cNvPr>
          <p:cNvSpPr>
            <a:spLocks noGrp="1"/>
          </p:cNvSpPr>
          <p:nvPr>
            <p:ph sz="half" idx="2"/>
          </p:nvPr>
        </p:nvSpPr>
        <p:spPr/>
        <p:txBody>
          <a:bodyPr/>
          <a:lstStyle/>
          <a:p>
            <a:endParaRPr lang="en-US"/>
          </a:p>
        </p:txBody>
      </p:sp>
      <p:sp>
        <p:nvSpPr>
          <p:cNvPr id="8" name="Footer Placeholder 7"/>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7" name="Slide Number Placeholder 6"/>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A2364775-8E16-6947-9112-B4196A2A7646}" type="slidenum">
              <a:rPr lang="en-US" sz="600">
                <a:solidFill>
                  <a:srgbClr val="898989"/>
                </a:solidFill>
              </a:rPr>
              <a:pPr/>
              <a:t>19</a:t>
            </a:fld>
            <a:endParaRPr lang="en-US" sz="600">
              <a:solidFill>
                <a:srgbClr val="898989"/>
              </a:solidFill>
            </a:endParaRPr>
          </a:p>
        </p:txBody>
      </p:sp>
    </p:spTree>
    <p:extLst>
      <p:ext uri="{BB962C8B-B14F-4D97-AF65-F5344CB8AC3E}">
        <p14:creationId xmlns:p14="http://schemas.microsoft.com/office/powerpoint/2010/main" val="2791557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bwMode="auto">
          <a:xfrm>
            <a:off x="1104899" y="3828846"/>
            <a:ext cx="10250038" cy="17526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0"/>
              </a:spcBef>
            </a:pPr>
            <a:r>
              <a:rPr lang="en-US" dirty="0">
                <a:latin typeface="Arial" charset="0"/>
                <a:ea typeface="ＭＳ Ｐゴシック" charset="0"/>
                <a:cs typeface="ＭＳ Ｐゴシック" charset="0"/>
              </a:rPr>
              <a:t>Daniela </a:t>
            </a:r>
            <a:r>
              <a:rPr lang="en-US" dirty="0" err="1">
                <a:latin typeface="Arial" charset="0"/>
                <a:ea typeface="ＭＳ Ｐゴシック" charset="0"/>
                <a:cs typeface="ＭＳ Ｐゴシック" charset="0"/>
              </a:rPr>
              <a:t>Ushizima</a:t>
            </a:r>
            <a:r>
              <a:rPr lang="en-US" baseline="30000" dirty="0" err="1">
                <a:latin typeface="Arial" charset="0"/>
                <a:ea typeface="ＭＳ Ｐゴシック" charset="0"/>
                <a:cs typeface="ＭＳ Ｐゴシック" charset="0"/>
              </a:rPr>
              <a:t>a,b</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Ke</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Xu</a:t>
            </a:r>
            <a:r>
              <a:rPr lang="en-US" baseline="30000" dirty="0" err="1">
                <a:latin typeface="Arial" charset="0"/>
                <a:ea typeface="ＭＳ Ｐゴシック" charset="0"/>
                <a:cs typeface="ＭＳ Ｐゴシック" charset="0"/>
              </a:rPr>
              <a:t>c</a:t>
            </a:r>
            <a:r>
              <a:rPr lang="en-US" dirty="0">
                <a:latin typeface="Arial" charset="0"/>
                <a:ea typeface="ＭＳ Ｐゴシック" charset="0"/>
                <a:cs typeface="ＭＳ Ｐゴシック" charset="0"/>
              </a:rPr>
              <a:t>, Matthew </a:t>
            </a:r>
            <a:r>
              <a:rPr lang="en-US" dirty="0" err="1">
                <a:latin typeface="Arial" charset="0"/>
                <a:ea typeface="ＭＳ Ｐゴシック" charset="0"/>
                <a:cs typeface="ＭＳ Ｐゴシック" charset="0"/>
              </a:rPr>
              <a:t>McCormick</a:t>
            </a:r>
            <a:r>
              <a:rPr lang="en-US" baseline="30000" dirty="0" err="1">
                <a:latin typeface="Arial" charset="0"/>
                <a:ea typeface="ＭＳ Ｐゴシック" charset="0"/>
                <a:cs typeface="ＭＳ Ｐゴシック" charset="0"/>
              </a:rPr>
              <a:t>d</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Dula</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Parkinson</a:t>
            </a:r>
            <a:r>
              <a:rPr lang="en-US" baseline="30000" dirty="0" err="1">
                <a:latin typeface="Arial" charset="0"/>
                <a:ea typeface="ＭＳ Ｐゴシック" charset="0"/>
                <a:cs typeface="ＭＳ Ｐゴシック" charset="0"/>
              </a:rPr>
              <a:t>e</a:t>
            </a:r>
            <a:r>
              <a:rPr lang="en-US" dirty="0">
                <a:latin typeface="Arial" charset="0"/>
                <a:ea typeface="ＭＳ Ｐゴシック" charset="0"/>
                <a:cs typeface="ＭＳ Ｐゴシック" charset="0"/>
              </a:rPr>
              <a:t>, Paulo </a:t>
            </a:r>
            <a:r>
              <a:rPr lang="en-US" dirty="0" err="1">
                <a:latin typeface="Arial" charset="0"/>
                <a:ea typeface="ＭＳ Ｐゴシック" charset="0"/>
                <a:cs typeface="ＭＳ Ｐゴシック" charset="0"/>
              </a:rPr>
              <a:t>Monteiro</a:t>
            </a:r>
            <a:r>
              <a:rPr lang="en-US" baseline="30000" dirty="0" err="1">
                <a:latin typeface="Arial" charset="0"/>
                <a:ea typeface="ＭＳ Ｐゴシック" charset="0"/>
                <a:cs typeface="ＭＳ Ｐゴシック" charset="0"/>
              </a:rPr>
              <a:t>c,f</a:t>
            </a:r>
            <a:endParaRPr lang="en-US" baseline="30000" dirty="0">
              <a:latin typeface="Arial" charset="0"/>
              <a:ea typeface="ＭＳ Ｐゴシック" charset="0"/>
              <a:cs typeface="ＭＳ Ｐゴシック" charset="0"/>
            </a:endParaRPr>
          </a:p>
          <a:p>
            <a:pPr>
              <a:spcBef>
                <a:spcPts val="0"/>
              </a:spcBef>
            </a:pPr>
            <a:br>
              <a:rPr lang="en-US"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a Computational Research Division, Lawrence Berkeley National Laboratory,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b Berkeley Institute for Data Science, University of California Berkeley, Berkeley, CA 94117,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c Civil and Environmental Engineering, University of California Berkeley, Berkeley, CA 94117, USA</a:t>
            </a:r>
          </a:p>
          <a:p>
            <a:pPr>
              <a:spcBef>
                <a:spcPts val="0"/>
              </a:spcBef>
            </a:pPr>
            <a:r>
              <a:rPr lang="en-US" sz="1200" b="0" dirty="0">
                <a:latin typeface="Arial" charset="0"/>
                <a:ea typeface="ＭＳ Ｐゴシック" charset="0"/>
                <a:cs typeface="ＭＳ Ｐゴシック" charset="0"/>
              </a:rPr>
              <a:t>d </a:t>
            </a:r>
            <a:r>
              <a:rPr lang="en-US" sz="1200" b="0" dirty="0" err="1">
                <a:latin typeface="Arial" charset="0"/>
                <a:ea typeface="ＭＳ Ｐゴシック" charset="0"/>
                <a:cs typeface="ＭＳ Ｐゴシック" charset="0"/>
              </a:rPr>
              <a:t>Kitware</a:t>
            </a:r>
            <a:r>
              <a:rPr lang="en-US" sz="1200" b="0" dirty="0">
                <a:latin typeface="Arial" charset="0"/>
                <a:ea typeface="ＭＳ Ｐゴシック" charset="0"/>
                <a:cs typeface="ＭＳ Ｐゴシック" charset="0"/>
              </a:rPr>
              <a:t> Inc., Carrboro, NC 27510, USA</a:t>
            </a:r>
            <a:br>
              <a:rPr lang="en-US" sz="1200" b="0" dirty="0">
                <a:latin typeface="Arial" charset="0"/>
                <a:ea typeface="ＭＳ Ｐゴシック" charset="0"/>
                <a:cs typeface="ＭＳ Ｐゴシック" charset="0"/>
              </a:rPr>
            </a:br>
            <a:r>
              <a:rPr lang="en-US" sz="1200" b="0" dirty="0">
                <a:latin typeface="Arial" charset="0"/>
                <a:ea typeface="ＭＳ Ｐゴシック" charset="0"/>
                <a:cs typeface="ＭＳ Ｐゴシック" charset="0"/>
              </a:rPr>
              <a:t>e Advanced Light Source, Lawrence Berkeley National Laboratory, Berkeley, CA 94117, USA</a:t>
            </a:r>
          </a:p>
          <a:p>
            <a:pPr>
              <a:spcBef>
                <a:spcPts val="0"/>
              </a:spcBef>
            </a:pPr>
            <a:r>
              <a:rPr lang="en-US" sz="1200" b="0" dirty="0">
                <a:latin typeface="Arial" charset="0"/>
                <a:ea typeface="ＭＳ Ｐゴシック" charset="0"/>
                <a:cs typeface="ＭＳ Ｐゴシック" charset="0"/>
              </a:rPr>
              <a:t>f Materials Science Division, Lawrence Berkeley National Laboratory, Berkeley, CA 94117, USA </a:t>
            </a:r>
            <a:endParaRPr lang="en-US" dirty="0">
              <a:latin typeface="Arial" charset="0"/>
              <a:ea typeface="ＭＳ Ｐゴシック" charset="0"/>
              <a:cs typeface="ＭＳ Ｐゴシック" charset="0"/>
            </a:endParaRPr>
          </a:p>
        </p:txBody>
      </p:sp>
      <p:sp>
        <p:nvSpPr>
          <p:cNvPr id="4" name="Title 3">
            <a:extLst>
              <a:ext uri="{FF2B5EF4-FFF2-40B4-BE49-F238E27FC236}">
                <a16:creationId xmlns:a16="http://schemas.microsoft.com/office/drawing/2014/main" id="{6F5CFD72-339F-9B43-A0F5-FD7AD7079B44}"/>
              </a:ext>
            </a:extLst>
          </p:cNvPr>
          <p:cNvSpPr>
            <a:spLocks noGrp="1"/>
          </p:cNvSpPr>
          <p:nvPr>
            <p:ph type="title"/>
          </p:nvPr>
        </p:nvSpPr>
        <p:spPr>
          <a:xfrm>
            <a:off x="1099931" y="1838849"/>
            <a:ext cx="10441830" cy="1143000"/>
          </a:xfrm>
        </p:spPr>
        <p:txBody>
          <a:bodyPr/>
          <a:lstStyle/>
          <a:p>
            <a:r>
              <a:rPr lang="en-US" sz="4600" dirty="0"/>
              <a:t>Machine Learning for </a:t>
            </a:r>
            <a:br>
              <a:rPr lang="en-US" sz="4600" dirty="0"/>
            </a:br>
            <a:r>
              <a:rPr lang="en-US" sz="4600" dirty="0"/>
              <a:t>Microstructural Characterization of </a:t>
            </a:r>
            <a:br>
              <a:rPr lang="en-US" sz="4600" dirty="0"/>
            </a:br>
            <a:r>
              <a:rPr lang="en-US" sz="4600" dirty="0"/>
              <a:t>Archeological Specimens from XRT</a:t>
            </a:r>
          </a:p>
        </p:txBody>
      </p:sp>
      <p:pic>
        <p:nvPicPr>
          <p:cNvPr id="5" name="Picture 4" descr="Ucb_logo.png">
            <a:extLst>
              <a:ext uri="{FF2B5EF4-FFF2-40B4-BE49-F238E27FC236}">
                <a16:creationId xmlns:a16="http://schemas.microsoft.com/office/drawing/2014/main" id="{CB19262D-026A-3848-A928-94D6636FA1B9}"/>
              </a:ext>
            </a:extLst>
          </p:cNvPr>
          <p:cNvPicPr>
            <a:picLocks noChangeAspect="1"/>
          </p:cNvPicPr>
          <p:nvPr/>
        </p:nvPicPr>
        <p:blipFill>
          <a:blip r:embed="rId3"/>
          <a:stretch>
            <a:fillRect/>
          </a:stretch>
        </p:blipFill>
        <p:spPr>
          <a:xfrm>
            <a:off x="8925771" y="6276874"/>
            <a:ext cx="480533" cy="4805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Camera-logo-300x149.png">
            <a:extLst>
              <a:ext uri="{FF2B5EF4-FFF2-40B4-BE49-F238E27FC236}">
                <a16:creationId xmlns:a16="http://schemas.microsoft.com/office/drawing/2014/main" id="{9796E0F0-F98F-9641-98AF-2B8A08488F5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7497" y="6373851"/>
            <a:ext cx="744224" cy="369631"/>
          </a:xfrm>
          <a:prstGeom prst="rect">
            <a:avLst/>
          </a:prstGeom>
          <a:effectLst/>
        </p:spPr>
      </p:pic>
      <p:pic>
        <p:nvPicPr>
          <p:cNvPr id="7" name="Picture 25">
            <a:extLst>
              <a:ext uri="{FF2B5EF4-FFF2-40B4-BE49-F238E27FC236}">
                <a16:creationId xmlns:a16="http://schemas.microsoft.com/office/drawing/2014/main" id="{587C0EF7-D68A-9247-A7BD-A680E88384DE}"/>
              </a:ext>
            </a:extLst>
          </p:cNvPr>
          <p:cNvPicPr>
            <a:picLocks noChangeAspect="1"/>
          </p:cNvPicPr>
          <p:nvPr/>
        </p:nvPicPr>
        <p:blipFill>
          <a:blip r:embed="rId5"/>
          <a:stretch>
            <a:fillRect/>
          </a:stretch>
        </p:blipFill>
        <p:spPr bwMode="auto">
          <a:xfrm>
            <a:off x="2810308" y="6353519"/>
            <a:ext cx="594994" cy="500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0000_2016_ALS_Primary_Multiblue_SIgnature_RGB_ELCTRONIC.png">
            <a:extLst>
              <a:ext uri="{FF2B5EF4-FFF2-40B4-BE49-F238E27FC236}">
                <a16:creationId xmlns:a16="http://schemas.microsoft.com/office/drawing/2014/main" id="{750B253E-2358-BE43-ABCC-2B3599EC5F6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60" t="20329" r="14864" b="19975"/>
          <a:stretch/>
        </p:blipFill>
        <p:spPr>
          <a:xfrm>
            <a:off x="6952793" y="6348427"/>
            <a:ext cx="599037" cy="39505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4D44FAF-3FA2-6D4D-9B06-18C0B9A917E2}"/>
              </a:ext>
            </a:extLst>
          </p:cNvPr>
          <p:cNvSpPr>
            <a:spLocks noGrp="1"/>
          </p:cNvSpPr>
          <p:nvPr>
            <p:ph type="title"/>
          </p:nvPr>
        </p:nvSpPr>
        <p:spPr/>
        <p:txBody>
          <a:bodyPr/>
          <a:lstStyle/>
          <a:p>
            <a:endParaRPr lang="en-US"/>
          </a:p>
        </p:txBody>
      </p:sp>
      <p:sp>
        <p:nvSpPr>
          <p:cNvPr id="13" name="Text Placeholder 12">
            <a:extLst>
              <a:ext uri="{FF2B5EF4-FFF2-40B4-BE49-F238E27FC236}">
                <a16:creationId xmlns:a16="http://schemas.microsoft.com/office/drawing/2014/main" id="{F91608D9-A172-AD48-9340-4261AFF65269}"/>
              </a:ext>
            </a:extLst>
          </p:cNvPr>
          <p:cNvSpPr>
            <a:spLocks noGrp="1"/>
          </p:cNvSpPr>
          <p:nvPr>
            <p:ph type="body" idx="1"/>
          </p:nvPr>
        </p:nvSpPr>
        <p:spPr/>
        <p:txBody>
          <a:bodyPr/>
          <a:lstStyle/>
          <a:p>
            <a:endParaRPr lang="en-US"/>
          </a:p>
        </p:txBody>
      </p:sp>
      <p:sp>
        <p:nvSpPr>
          <p:cNvPr id="14" name="Content Placeholder 13">
            <a:extLst>
              <a:ext uri="{FF2B5EF4-FFF2-40B4-BE49-F238E27FC236}">
                <a16:creationId xmlns:a16="http://schemas.microsoft.com/office/drawing/2014/main" id="{6A635DA1-5199-394D-9B4B-ECEB5686B536}"/>
              </a:ext>
            </a:extLst>
          </p:cNvPr>
          <p:cNvSpPr>
            <a:spLocks noGrp="1"/>
          </p:cNvSpPr>
          <p:nvPr>
            <p:ph sz="half" idx="2"/>
          </p:nvPr>
        </p:nvSpPr>
        <p:spPr/>
        <p:txBody>
          <a:bodyPr/>
          <a:lstStyle/>
          <a:p>
            <a:endParaRPr lang="en-US"/>
          </a:p>
        </p:txBody>
      </p:sp>
      <p:sp>
        <p:nvSpPr>
          <p:cNvPr id="15" name="Text Placeholder 14">
            <a:extLst>
              <a:ext uri="{FF2B5EF4-FFF2-40B4-BE49-F238E27FC236}">
                <a16:creationId xmlns:a16="http://schemas.microsoft.com/office/drawing/2014/main" id="{847B6BB7-098D-C34F-AB21-C58267D14704}"/>
              </a:ext>
            </a:extLst>
          </p:cNvPr>
          <p:cNvSpPr>
            <a:spLocks noGrp="1"/>
          </p:cNvSpPr>
          <p:nvPr>
            <p:ph type="body" sz="quarter" idx="3"/>
          </p:nvPr>
        </p:nvSpPr>
        <p:spPr/>
        <p:txBody>
          <a:bodyPr/>
          <a:lstStyle/>
          <a:p>
            <a:endParaRPr lang="en-US"/>
          </a:p>
        </p:txBody>
      </p:sp>
      <p:sp>
        <p:nvSpPr>
          <p:cNvPr id="16" name="Content Placeholder 15">
            <a:extLst>
              <a:ext uri="{FF2B5EF4-FFF2-40B4-BE49-F238E27FC236}">
                <a16:creationId xmlns:a16="http://schemas.microsoft.com/office/drawing/2014/main" id="{878EB0BD-5C47-2745-9325-D49474E398C4}"/>
              </a:ext>
            </a:extLst>
          </p:cNvPr>
          <p:cNvSpPr>
            <a:spLocks noGrp="1"/>
          </p:cNvSpPr>
          <p:nvPr>
            <p:ph sz="quarter" idx="4"/>
          </p:nvPr>
        </p:nvSpPr>
        <p:spPr/>
        <p:txBody>
          <a:bodyPr/>
          <a:lstStyle/>
          <a:p>
            <a:endParaRPr lang="en-US"/>
          </a:p>
        </p:txBody>
      </p:sp>
      <p:sp>
        <p:nvSpPr>
          <p:cNvPr id="7" name="Footer Placeholder 6">
            <a:extLst>
              <a:ext uri="{FF2B5EF4-FFF2-40B4-BE49-F238E27FC236}">
                <a16:creationId xmlns:a16="http://schemas.microsoft.com/office/drawing/2014/main" id="{82BCF8F4-B091-2D41-A367-492C360D3AD7}"/>
              </a:ext>
            </a:extLst>
          </p:cNvPr>
          <p:cNvSpPr>
            <a:spLocks noGrp="1"/>
          </p:cNvSpPr>
          <p:nvPr>
            <p:ph type="ftr" sz="quarter" idx="10"/>
          </p:nvPr>
        </p:nvSpPr>
        <p:spPr/>
        <p:txBody>
          <a:bodyPr/>
          <a:lstStyle/>
          <a:p>
            <a:r>
              <a:rPr lang="en-US"/>
              <a:t>Footer</a:t>
            </a:r>
          </a:p>
        </p:txBody>
      </p:sp>
      <p:sp>
        <p:nvSpPr>
          <p:cNvPr id="8" name="Slide Number Placeholder 7">
            <a:extLst>
              <a:ext uri="{FF2B5EF4-FFF2-40B4-BE49-F238E27FC236}">
                <a16:creationId xmlns:a16="http://schemas.microsoft.com/office/drawing/2014/main" id="{B9E55E1C-AA16-6343-8672-8324C8B56EA9}"/>
              </a:ext>
            </a:extLst>
          </p:cNvPr>
          <p:cNvSpPr>
            <a:spLocks noGrp="1"/>
          </p:cNvSpPr>
          <p:nvPr>
            <p:ph type="sldNum" sz="quarter" idx="11"/>
          </p:nvPr>
        </p:nvSpPr>
        <p:spPr/>
        <p:txBody>
          <a:bodyPr/>
          <a:lstStyle/>
          <a:p>
            <a:fld id="{DE7C672D-478E-EA45-8990-ADBDCAE17E0E}" type="slidenum">
              <a:rPr lang="en-US" smtClean="0"/>
              <a:pPr/>
              <a:t>20</a:t>
            </a:fld>
            <a:endParaRPr lang="en-US"/>
          </a:p>
        </p:txBody>
      </p:sp>
    </p:spTree>
    <p:extLst>
      <p:ext uri="{BB962C8B-B14F-4D97-AF65-F5344CB8AC3E}">
        <p14:creationId xmlns:p14="http://schemas.microsoft.com/office/powerpoint/2010/main" val="1240383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2D56F9-9CC7-3542-85FB-5E90E7973F5C}"/>
              </a:ext>
            </a:extLst>
          </p:cNvPr>
          <p:cNvSpPr>
            <a:spLocks noGrp="1"/>
          </p:cNvSpPr>
          <p:nvPr>
            <p:ph type="title"/>
          </p:nvPr>
        </p:nvSpPr>
        <p:spPr/>
        <p:txBody>
          <a:bodyPr/>
          <a:lstStyle/>
          <a:p>
            <a:endParaRPr lang="en-US"/>
          </a:p>
        </p:txBody>
      </p:sp>
      <p:sp>
        <p:nvSpPr>
          <p:cNvPr id="4" name="Footer Placeholder 3"/>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3" name="Slide Number Placeholder 2"/>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CB7E5DF3-D40F-FE44-9155-DCC56DAC42AA}" type="slidenum">
              <a:rPr lang="en-US" sz="600">
                <a:solidFill>
                  <a:srgbClr val="898989"/>
                </a:solidFill>
              </a:rPr>
              <a:pPr/>
              <a:t>21</a:t>
            </a:fld>
            <a:endParaRPr lang="en-US" sz="600">
              <a:solidFill>
                <a:srgbClr val="89898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36BB-5CD7-0640-97BF-3690EED08C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499552-CE8E-2B44-938F-0EE20E0969C4}"/>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2B8F36FA-CC65-394C-A932-EDE78A649D59}"/>
              </a:ext>
            </a:extLst>
          </p:cNvPr>
          <p:cNvSpPr>
            <a:spLocks noGrp="1"/>
          </p:cNvSpPr>
          <p:nvPr>
            <p:ph type="body" sz="half" idx="2"/>
          </p:nvPr>
        </p:nvSpPr>
        <p:spPr/>
        <p:txBody>
          <a:bodyPr/>
          <a:lstStyle/>
          <a:p>
            <a:endParaRPr lang="en-US"/>
          </a:p>
        </p:txBody>
      </p:sp>
      <p:sp>
        <p:nvSpPr>
          <p:cNvPr id="6" name="Footer Placeholder 5"/>
          <p:cNvSpPr>
            <a:spLocks noGrp="1"/>
          </p:cNvSpPr>
          <p:nvPr>
            <p:ph type="ftr" sz="quarter" idx="10"/>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sz="600">
                <a:solidFill>
                  <a:srgbClr val="898989"/>
                </a:solidFill>
              </a:rPr>
              <a:t>Footer</a:t>
            </a:r>
          </a:p>
        </p:txBody>
      </p:sp>
      <p:sp>
        <p:nvSpPr>
          <p:cNvPr id="5" name="Slide Number Placeholder 4"/>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C58A88D-28E9-EB40-AC44-D5B533C52DC0}" type="slidenum">
              <a:rPr lang="en-US" sz="600">
                <a:solidFill>
                  <a:srgbClr val="898989"/>
                </a:solidFill>
              </a:rPr>
              <a:pPr/>
              <a:t>23</a:t>
            </a:fld>
            <a:endParaRPr lang="en-US" sz="600">
              <a:solidFill>
                <a:srgbClr val="89898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EC24A8-887A-7B45-BEED-2A91BDB7EA3B}"/>
              </a:ext>
            </a:extLst>
          </p:cNvPr>
          <p:cNvSpPr>
            <a:spLocks noGrp="1"/>
          </p:cNvSpPr>
          <p:nvPr>
            <p:ph type="title"/>
          </p:nvPr>
        </p:nvSpPr>
        <p:spPr/>
        <p:txBody>
          <a:bodyPr/>
          <a:lstStyle/>
          <a:p>
            <a:endParaRPr lang="en-US"/>
          </a:p>
        </p:txBody>
      </p:sp>
      <p:sp>
        <p:nvSpPr>
          <p:cNvPr id="8" name="Picture Placeholder 7">
            <a:extLst>
              <a:ext uri="{FF2B5EF4-FFF2-40B4-BE49-F238E27FC236}">
                <a16:creationId xmlns:a16="http://schemas.microsoft.com/office/drawing/2014/main" id="{0D322A89-A938-364A-88CB-FD59F4940252}"/>
              </a:ext>
            </a:extLst>
          </p:cNvPr>
          <p:cNvSpPr>
            <a:spLocks noGrp="1"/>
          </p:cNvSpPr>
          <p:nvPr>
            <p:ph type="pic" idx="1"/>
          </p:nvPr>
        </p:nvSpPr>
        <p:spPr/>
      </p:sp>
      <p:sp>
        <p:nvSpPr>
          <p:cNvPr id="9" name="Text Placeholder 8">
            <a:extLst>
              <a:ext uri="{FF2B5EF4-FFF2-40B4-BE49-F238E27FC236}">
                <a16:creationId xmlns:a16="http://schemas.microsoft.com/office/drawing/2014/main" id="{BB622F9D-F73A-5249-80D3-7D9CD160734C}"/>
              </a:ext>
            </a:extLst>
          </p:cNvPr>
          <p:cNvSpPr>
            <a:spLocks noGrp="1"/>
          </p:cNvSpPr>
          <p:nvPr>
            <p:ph type="body" sz="half" idx="2"/>
          </p:nvPr>
        </p:nvSpPr>
        <p:spPr/>
        <p:txBody>
          <a:bodyPr/>
          <a:lstStyle/>
          <a:p>
            <a:endParaRPr lang="en-US"/>
          </a:p>
        </p:txBody>
      </p:sp>
      <p:sp>
        <p:nvSpPr>
          <p:cNvPr id="5" name="Footer Placeholder 4">
            <a:extLst>
              <a:ext uri="{FF2B5EF4-FFF2-40B4-BE49-F238E27FC236}">
                <a16:creationId xmlns:a16="http://schemas.microsoft.com/office/drawing/2014/main" id="{72C37CFE-446D-DB47-BB36-F50283BE35E0}"/>
              </a:ext>
            </a:extLst>
          </p:cNvPr>
          <p:cNvSpPr>
            <a:spLocks noGrp="1"/>
          </p:cNvSpPr>
          <p:nvPr>
            <p:ph type="ftr" sz="quarter" idx="10"/>
          </p:nvPr>
        </p:nvSpPr>
        <p:spPr/>
        <p:txBody>
          <a:bodyPr/>
          <a:lstStyle/>
          <a:p>
            <a:r>
              <a:rPr lang="en-US"/>
              <a:t>Footer</a:t>
            </a:r>
          </a:p>
        </p:txBody>
      </p:sp>
      <p:sp>
        <p:nvSpPr>
          <p:cNvPr id="6" name="Slide Number Placeholder 5">
            <a:extLst>
              <a:ext uri="{FF2B5EF4-FFF2-40B4-BE49-F238E27FC236}">
                <a16:creationId xmlns:a16="http://schemas.microsoft.com/office/drawing/2014/main" id="{FD217FC5-F43A-7543-A4A1-021397D5351E}"/>
              </a:ext>
            </a:extLst>
          </p:cNvPr>
          <p:cNvSpPr>
            <a:spLocks noGrp="1"/>
          </p:cNvSpPr>
          <p:nvPr>
            <p:ph type="sldNum" sz="quarter" idx="11"/>
          </p:nvPr>
        </p:nvSpPr>
        <p:spPr/>
        <p:txBody>
          <a:bodyPr/>
          <a:lstStyle/>
          <a:p>
            <a:fld id="{D510DC25-1721-E44C-8E33-DE93D959257C}" type="slidenum">
              <a:rPr lang="en-US" smtClean="0"/>
              <a:pPr/>
              <a:t>24</a:t>
            </a:fld>
            <a:endParaRPr lang="en-US"/>
          </a:p>
        </p:txBody>
      </p:sp>
    </p:spTree>
    <p:extLst>
      <p:ext uri="{BB962C8B-B14F-4D97-AF65-F5344CB8AC3E}">
        <p14:creationId xmlns:p14="http://schemas.microsoft.com/office/powerpoint/2010/main" val="16704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rot="1286260">
            <a:off x="6251930" y="3941672"/>
            <a:ext cx="3548063" cy="1503417"/>
          </a:xfrm>
          <a:prstGeom prst="rect">
            <a:avLst/>
          </a:prstGeom>
        </p:spPr>
      </p:pic>
      <p:pic>
        <p:nvPicPr>
          <p:cNvPr id="2" name="Picture 1"/>
          <p:cNvPicPr>
            <a:picLocks noChangeAspect="1"/>
          </p:cNvPicPr>
          <p:nvPr/>
        </p:nvPicPr>
        <p:blipFill rotWithShape="1">
          <a:blip r:embed="rId4"/>
          <a:srcRect b="34304"/>
          <a:stretch/>
        </p:blipFill>
        <p:spPr>
          <a:xfrm rot="1233723">
            <a:off x="6643692" y="931839"/>
            <a:ext cx="3447904" cy="1227348"/>
          </a:xfrm>
          <a:prstGeom prst="rect">
            <a:avLst/>
          </a:prstGeom>
        </p:spPr>
      </p:pic>
      <p:pic>
        <p:nvPicPr>
          <p:cNvPr id="3" name="Picture 2"/>
          <p:cNvPicPr>
            <a:picLocks noChangeAspect="1"/>
          </p:cNvPicPr>
          <p:nvPr/>
        </p:nvPicPr>
        <p:blipFill>
          <a:blip r:embed="rId5"/>
          <a:stretch>
            <a:fillRect/>
          </a:stretch>
        </p:blipFill>
        <p:spPr>
          <a:xfrm rot="1141563">
            <a:off x="1983704" y="2920492"/>
            <a:ext cx="4512169" cy="619048"/>
          </a:xfrm>
          <a:prstGeom prst="rect">
            <a:avLst/>
          </a:prstGeom>
        </p:spPr>
      </p:pic>
      <p:pic>
        <p:nvPicPr>
          <p:cNvPr id="4" name="Picture 3"/>
          <p:cNvPicPr>
            <a:picLocks noChangeAspect="1"/>
          </p:cNvPicPr>
          <p:nvPr/>
        </p:nvPicPr>
        <p:blipFill>
          <a:blip r:embed="rId6"/>
          <a:stretch>
            <a:fillRect/>
          </a:stretch>
        </p:blipFill>
        <p:spPr>
          <a:xfrm rot="1258732">
            <a:off x="2108416" y="787965"/>
            <a:ext cx="2514600" cy="833438"/>
          </a:xfrm>
          <a:prstGeom prst="rect">
            <a:avLst/>
          </a:prstGeom>
        </p:spPr>
      </p:pic>
      <p:pic>
        <p:nvPicPr>
          <p:cNvPr id="5" name="Picture 4"/>
          <p:cNvPicPr>
            <a:picLocks noChangeAspect="1"/>
          </p:cNvPicPr>
          <p:nvPr/>
        </p:nvPicPr>
        <p:blipFill>
          <a:blip r:embed="rId7"/>
          <a:stretch>
            <a:fillRect/>
          </a:stretch>
        </p:blipFill>
        <p:spPr>
          <a:xfrm rot="1171860">
            <a:off x="1997943" y="3676911"/>
            <a:ext cx="3371850" cy="874377"/>
          </a:xfrm>
          <a:prstGeom prst="rect">
            <a:avLst/>
          </a:prstGeom>
        </p:spPr>
      </p:pic>
      <p:pic>
        <p:nvPicPr>
          <p:cNvPr id="6" name="Picture 5"/>
          <p:cNvPicPr>
            <a:picLocks noChangeAspect="1"/>
          </p:cNvPicPr>
          <p:nvPr/>
        </p:nvPicPr>
        <p:blipFill>
          <a:blip r:embed="rId8"/>
          <a:stretch>
            <a:fillRect/>
          </a:stretch>
        </p:blipFill>
        <p:spPr>
          <a:xfrm rot="1243534">
            <a:off x="6402499" y="2382011"/>
            <a:ext cx="3526879" cy="772776"/>
          </a:xfrm>
          <a:prstGeom prst="rect">
            <a:avLst/>
          </a:prstGeom>
        </p:spPr>
      </p:pic>
      <p:pic>
        <p:nvPicPr>
          <p:cNvPr id="7" name="Picture 6"/>
          <p:cNvPicPr>
            <a:picLocks noChangeAspect="1"/>
          </p:cNvPicPr>
          <p:nvPr/>
        </p:nvPicPr>
        <p:blipFill>
          <a:blip r:embed="rId9"/>
          <a:stretch>
            <a:fillRect/>
          </a:stretch>
        </p:blipFill>
        <p:spPr>
          <a:xfrm>
            <a:off x="5909180" y="5562600"/>
            <a:ext cx="4371725" cy="835771"/>
          </a:xfrm>
          <a:prstGeom prst="rect">
            <a:avLst/>
          </a:prstGeom>
        </p:spPr>
      </p:pic>
      <p:pic>
        <p:nvPicPr>
          <p:cNvPr id="10" name="Picture 9"/>
          <p:cNvPicPr>
            <a:picLocks noChangeAspect="1"/>
          </p:cNvPicPr>
          <p:nvPr/>
        </p:nvPicPr>
        <p:blipFill>
          <a:blip r:embed="rId10"/>
          <a:stretch>
            <a:fillRect/>
          </a:stretch>
        </p:blipFill>
        <p:spPr>
          <a:xfrm rot="871569">
            <a:off x="1519555" y="4960000"/>
            <a:ext cx="3606744" cy="537175"/>
          </a:xfrm>
          <a:prstGeom prst="rect">
            <a:avLst/>
          </a:prstGeom>
        </p:spPr>
      </p:pic>
      <p:pic>
        <p:nvPicPr>
          <p:cNvPr id="11" name="Picture 10"/>
          <p:cNvPicPr>
            <a:picLocks noChangeAspect="1"/>
          </p:cNvPicPr>
          <p:nvPr/>
        </p:nvPicPr>
        <p:blipFill>
          <a:blip r:embed="rId11"/>
          <a:stretch>
            <a:fillRect/>
          </a:stretch>
        </p:blipFill>
        <p:spPr>
          <a:xfrm rot="1126955">
            <a:off x="3395776" y="805074"/>
            <a:ext cx="2361868" cy="339238"/>
          </a:xfrm>
          <a:prstGeom prst="rect">
            <a:avLst/>
          </a:prstGeom>
        </p:spPr>
      </p:pic>
      <p:pic>
        <p:nvPicPr>
          <p:cNvPr id="12" name="Picture 11"/>
          <p:cNvPicPr>
            <a:picLocks noChangeAspect="1"/>
          </p:cNvPicPr>
          <p:nvPr/>
        </p:nvPicPr>
        <p:blipFill>
          <a:blip r:embed="rId12"/>
          <a:stretch>
            <a:fillRect/>
          </a:stretch>
        </p:blipFill>
        <p:spPr>
          <a:xfrm rot="1090927">
            <a:off x="4247684" y="2313045"/>
            <a:ext cx="2054954" cy="590754"/>
          </a:xfrm>
          <a:prstGeom prst="rect">
            <a:avLst/>
          </a:prstGeom>
        </p:spPr>
      </p:pic>
      <p:pic>
        <p:nvPicPr>
          <p:cNvPr id="13" name="Picture 12"/>
          <p:cNvPicPr>
            <a:picLocks noChangeAspect="1"/>
          </p:cNvPicPr>
          <p:nvPr/>
        </p:nvPicPr>
        <p:blipFill>
          <a:blip r:embed="rId13"/>
          <a:stretch>
            <a:fillRect/>
          </a:stretch>
        </p:blipFill>
        <p:spPr>
          <a:xfrm rot="1464693">
            <a:off x="1807335" y="1645662"/>
            <a:ext cx="1978919" cy="386951"/>
          </a:xfrm>
          <a:prstGeom prst="rect">
            <a:avLst/>
          </a:prstGeom>
        </p:spPr>
      </p:pic>
      <p:pic>
        <p:nvPicPr>
          <p:cNvPr id="14" name="Picture 13"/>
          <p:cNvPicPr>
            <a:picLocks noChangeAspect="1"/>
          </p:cNvPicPr>
          <p:nvPr/>
        </p:nvPicPr>
        <p:blipFill>
          <a:blip r:embed="rId14"/>
          <a:stretch>
            <a:fillRect/>
          </a:stretch>
        </p:blipFill>
        <p:spPr>
          <a:xfrm rot="1395310">
            <a:off x="5176353" y="515898"/>
            <a:ext cx="1492963" cy="763070"/>
          </a:xfrm>
          <a:prstGeom prst="rect">
            <a:avLst/>
          </a:prstGeom>
        </p:spPr>
      </p:pic>
      <p:pic>
        <p:nvPicPr>
          <p:cNvPr id="15" name="Picture 14"/>
          <p:cNvPicPr>
            <a:picLocks noChangeAspect="1"/>
          </p:cNvPicPr>
          <p:nvPr/>
        </p:nvPicPr>
        <p:blipFill>
          <a:blip r:embed="rId15"/>
          <a:stretch>
            <a:fillRect/>
          </a:stretch>
        </p:blipFill>
        <p:spPr>
          <a:xfrm rot="1442091">
            <a:off x="8813614" y="282822"/>
            <a:ext cx="1593565" cy="961934"/>
          </a:xfrm>
          <a:prstGeom prst="rect">
            <a:avLst/>
          </a:prstGeom>
        </p:spPr>
      </p:pic>
      <p:pic>
        <p:nvPicPr>
          <p:cNvPr id="16" name="Picture 15"/>
          <p:cNvPicPr>
            <a:picLocks noChangeAspect="1"/>
          </p:cNvPicPr>
          <p:nvPr/>
        </p:nvPicPr>
        <p:blipFill>
          <a:blip r:embed="rId16"/>
          <a:stretch>
            <a:fillRect/>
          </a:stretch>
        </p:blipFill>
        <p:spPr>
          <a:xfrm>
            <a:off x="2340844" y="5635938"/>
            <a:ext cx="1343025" cy="485775"/>
          </a:xfrm>
          <a:prstGeom prst="rect">
            <a:avLst/>
          </a:prstGeom>
        </p:spPr>
      </p:pic>
    </p:spTree>
    <p:extLst>
      <p:ext uri="{BB962C8B-B14F-4D97-AF65-F5344CB8AC3E}">
        <p14:creationId xmlns:p14="http://schemas.microsoft.com/office/powerpoint/2010/main" val="1301114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AEB47-CC46-4D46-8DCC-6E485A625830}"/>
              </a:ext>
            </a:extLst>
          </p:cNvPr>
          <p:cNvSpPr>
            <a:spLocks noGrp="1"/>
          </p:cNvSpPr>
          <p:nvPr>
            <p:ph type="ftr" sz="quarter" idx="10"/>
          </p:nvPr>
        </p:nvSpPr>
        <p:spPr/>
        <p:txBody>
          <a:bodyPr/>
          <a:lstStyle/>
          <a:p>
            <a:r>
              <a:rPr lang="en-US"/>
              <a:t>Footer</a:t>
            </a:r>
          </a:p>
        </p:txBody>
      </p:sp>
      <p:sp>
        <p:nvSpPr>
          <p:cNvPr id="3" name="Slide Number Placeholder 2">
            <a:extLst>
              <a:ext uri="{FF2B5EF4-FFF2-40B4-BE49-F238E27FC236}">
                <a16:creationId xmlns:a16="http://schemas.microsoft.com/office/drawing/2014/main" id="{C1CC6C6B-A8F2-F741-882F-70527A787951}"/>
              </a:ext>
            </a:extLst>
          </p:cNvPr>
          <p:cNvSpPr>
            <a:spLocks noGrp="1"/>
          </p:cNvSpPr>
          <p:nvPr>
            <p:ph type="sldNum" sz="quarter" idx="11"/>
          </p:nvPr>
        </p:nvSpPr>
        <p:spPr/>
        <p:txBody>
          <a:bodyPr/>
          <a:lstStyle/>
          <a:p>
            <a:fld id="{D9233AF6-86C9-9640-976B-361267836CD3}" type="slidenum">
              <a:rPr lang="en-US" smtClean="0"/>
              <a:pPr/>
              <a:t>4</a:t>
            </a:fld>
            <a:endParaRPr lang="en-US"/>
          </a:p>
        </p:txBody>
      </p:sp>
      <p:sp>
        <p:nvSpPr>
          <p:cNvPr id="4" name="Rectangle 3">
            <a:extLst>
              <a:ext uri="{FF2B5EF4-FFF2-40B4-BE49-F238E27FC236}">
                <a16:creationId xmlns:a16="http://schemas.microsoft.com/office/drawing/2014/main" id="{7A8760E9-95A3-EE4F-A6DB-4546D025ED6E}"/>
              </a:ext>
            </a:extLst>
          </p:cNvPr>
          <p:cNvSpPr/>
          <p:nvPr/>
        </p:nvSpPr>
        <p:spPr>
          <a:xfrm>
            <a:off x="1977902" y="606204"/>
            <a:ext cx="8244894" cy="5170646"/>
          </a:xfrm>
          <a:prstGeom prst="rect">
            <a:avLst/>
          </a:prstGeom>
        </p:spPr>
        <p:txBody>
          <a:bodyPr wrap="square">
            <a:spAutoFit/>
          </a:bodyPr>
          <a:lstStyle/>
          <a:p>
            <a:pPr marL="0" indent="0" algn="ctr">
              <a:spcBef>
                <a:spcPts val="0"/>
              </a:spcBef>
              <a:buNone/>
            </a:pPr>
            <a:r>
              <a:rPr lang="en-US" sz="6600" b="1" dirty="0">
                <a:solidFill>
                  <a:srgbClr val="FF0000"/>
                </a:solidFill>
                <a:effectLst>
                  <a:glow rad="25400">
                    <a:schemeClr val="accent5">
                      <a:satMod val="175000"/>
                      <a:alpha val="40000"/>
                    </a:schemeClr>
                  </a:glow>
                </a:effectLst>
                <a:cs typeface="Arial"/>
              </a:rPr>
              <a:t>Concrete industry faces tough challenges because of its large carbon footprint.</a:t>
            </a:r>
          </a:p>
        </p:txBody>
      </p:sp>
    </p:spTree>
    <p:extLst>
      <p:ext uri="{BB962C8B-B14F-4D97-AF65-F5344CB8AC3E}">
        <p14:creationId xmlns:p14="http://schemas.microsoft.com/office/powerpoint/2010/main" val="1396928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7757"/>
            <a:ext cx="10972799" cy="1143000"/>
          </a:xfrm>
        </p:spPr>
        <p:txBody>
          <a:bodyPr>
            <a:normAutofit/>
          </a:bodyPr>
          <a:lstStyle/>
          <a:p>
            <a:pPr algn="ctr"/>
            <a:r>
              <a:rPr lang="en-US" sz="5400" dirty="0"/>
              <a:t>Environmental Impact</a:t>
            </a:r>
          </a:p>
        </p:txBody>
      </p:sp>
      <p:sp>
        <p:nvSpPr>
          <p:cNvPr id="3" name="TextBox 2"/>
          <p:cNvSpPr txBox="1"/>
          <p:nvPr/>
        </p:nvSpPr>
        <p:spPr>
          <a:xfrm>
            <a:off x="4606068" y="1169645"/>
            <a:ext cx="7613375" cy="1323439"/>
          </a:xfrm>
          <a:prstGeom prst="rect">
            <a:avLst/>
          </a:prstGeom>
          <a:noFill/>
        </p:spPr>
        <p:txBody>
          <a:bodyPr wrap="square" rtlCol="0">
            <a:spAutoFit/>
          </a:bodyPr>
          <a:lstStyle/>
          <a:p>
            <a:pPr algn="ctr" defTabSz="914377"/>
            <a:r>
              <a:rPr lang="en-US" sz="4000" dirty="0">
                <a:solidFill>
                  <a:prstClr val="black"/>
                </a:solidFill>
                <a:latin typeface="Arial"/>
              </a:rPr>
              <a:t>Production 1 ton of cement generates 0.87 ton of CO</a:t>
            </a:r>
            <a:r>
              <a:rPr lang="en-US" sz="4000" baseline="-25000" dirty="0">
                <a:solidFill>
                  <a:prstClr val="black"/>
                </a:solidFill>
                <a:latin typeface="Arial"/>
              </a:rPr>
              <a:t>2</a:t>
            </a:r>
          </a:p>
        </p:txBody>
      </p:sp>
      <p:sp>
        <p:nvSpPr>
          <p:cNvPr id="4" name="TextBox 3"/>
          <p:cNvSpPr txBox="1"/>
          <p:nvPr/>
        </p:nvSpPr>
        <p:spPr>
          <a:xfrm>
            <a:off x="4341025" y="4343400"/>
            <a:ext cx="7904187" cy="1323439"/>
          </a:xfrm>
          <a:prstGeom prst="rect">
            <a:avLst/>
          </a:prstGeom>
          <a:noFill/>
        </p:spPr>
        <p:txBody>
          <a:bodyPr wrap="square" rtlCol="0">
            <a:spAutoFit/>
          </a:bodyPr>
          <a:lstStyle/>
          <a:p>
            <a:pPr algn="ctr" defTabSz="914377"/>
            <a:r>
              <a:rPr lang="en-US" sz="4000" dirty="0">
                <a:solidFill>
                  <a:srgbClr val="000000"/>
                </a:solidFill>
                <a:latin typeface="Arial"/>
              </a:rPr>
              <a:t>Cement industry generates</a:t>
            </a:r>
          </a:p>
          <a:p>
            <a:pPr algn="ctr" defTabSz="914377"/>
            <a:r>
              <a:rPr lang="en-US" sz="4000" dirty="0">
                <a:solidFill>
                  <a:srgbClr val="000000"/>
                </a:solidFill>
                <a:latin typeface="Arial"/>
              </a:rPr>
              <a:t> </a:t>
            </a:r>
            <a:r>
              <a:rPr lang="en-US" sz="4000" dirty="0">
                <a:solidFill>
                  <a:srgbClr val="FF0000"/>
                </a:solidFill>
                <a:latin typeface="Arial"/>
              </a:rPr>
              <a:t>3 billion ton of CO</a:t>
            </a:r>
            <a:r>
              <a:rPr lang="en-US" sz="4000" baseline="-25000" dirty="0">
                <a:solidFill>
                  <a:srgbClr val="FF0000"/>
                </a:solidFill>
                <a:latin typeface="Arial"/>
              </a:rPr>
              <a:t>2</a:t>
            </a:r>
            <a:r>
              <a:rPr lang="en-US" sz="4000" dirty="0">
                <a:solidFill>
                  <a:srgbClr val="FF0000"/>
                </a:solidFill>
                <a:latin typeface="Arial"/>
              </a:rPr>
              <a:t>  </a:t>
            </a:r>
          </a:p>
        </p:txBody>
      </p:sp>
      <p:sp>
        <p:nvSpPr>
          <p:cNvPr id="5" name="Down Arrow 4"/>
          <p:cNvSpPr/>
          <p:nvPr/>
        </p:nvSpPr>
        <p:spPr bwMode="auto">
          <a:xfrm>
            <a:off x="7925348" y="2957297"/>
            <a:ext cx="685800" cy="1144251"/>
          </a:xfrm>
          <a:prstGeom prst="downArrow">
            <a:avLst/>
          </a:prstGeom>
          <a:solidFill>
            <a:schemeClr val="accent3">
              <a:lumMod val="75000"/>
            </a:schemeClr>
          </a:solidFill>
          <a:ln w="9525" cap="flat" cmpd="sng" algn="ctr">
            <a:noFill/>
            <a:prstDash val="solid"/>
            <a:round/>
            <a:headEnd type="none" w="med" len="med"/>
            <a:tailEnd type="none" w="med" len="med"/>
          </a:ln>
          <a:effectLst>
            <a:outerShdw dist="35921" dir="2700000" algn="ctr" rotWithShape="0">
              <a:schemeClr val="tx1">
                <a:alpha val="50000"/>
              </a:schemeClr>
            </a:outerShdw>
          </a:effectLst>
        </p:spPr>
        <p:txBody>
          <a:bodyPr vert="horz" wrap="square" lIns="91440" tIns="45720" rIns="91440" bIns="45720" numCol="1" rtlCol="0" anchor="ctr" anchorCtr="0" compatLnSpc="1">
            <a:prstTxWarp prst="textNoShape">
              <a:avLst/>
            </a:prstTxWarp>
          </a:bodyPr>
          <a:lstStyle/>
          <a:p>
            <a:pPr algn="ctr" defTabSz="914377"/>
            <a:endParaRPr lang="en-US" sz="4000" b="1">
              <a:solidFill>
                <a:srgbClr val="FFFF00"/>
              </a:solidFill>
            </a:endParaRPr>
          </a:p>
        </p:txBody>
      </p:sp>
      <p:sp>
        <p:nvSpPr>
          <p:cNvPr id="6" name="TextBox 5">
            <a:extLst>
              <a:ext uri="{FF2B5EF4-FFF2-40B4-BE49-F238E27FC236}">
                <a16:creationId xmlns:a16="http://schemas.microsoft.com/office/drawing/2014/main" id="{DF2279C6-152A-A44D-BA3E-D16A464C9D60}"/>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pic>
        <p:nvPicPr>
          <p:cNvPr id="7" name="Picture 1034" descr="factory3">
            <a:extLst>
              <a:ext uri="{FF2B5EF4-FFF2-40B4-BE49-F238E27FC236}">
                <a16:creationId xmlns:a16="http://schemas.microsoft.com/office/drawing/2014/main" id="{00125E92-F564-8644-8147-B810E8EDC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2" y="1422569"/>
            <a:ext cx="4419600" cy="411445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265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09601" y="167045"/>
            <a:ext cx="10972799" cy="1143000"/>
          </a:xfrm>
        </p:spPr>
        <p:txBody>
          <a:bodyPr>
            <a:normAutofit/>
          </a:bodyPr>
          <a:lstStyle/>
          <a:p>
            <a:pPr algn="ctr" eaLnBrk="1" hangingPunct="1">
              <a:defRPr/>
            </a:pPr>
            <a:r>
              <a:rPr lang="en-US" sz="5400" dirty="0"/>
              <a:t>World demand/year</a:t>
            </a:r>
          </a:p>
        </p:txBody>
      </p:sp>
      <p:sp>
        <p:nvSpPr>
          <p:cNvPr id="5" name="TextBox 4"/>
          <p:cNvSpPr txBox="1"/>
          <p:nvPr/>
        </p:nvSpPr>
        <p:spPr>
          <a:xfrm>
            <a:off x="7720759" y="6361875"/>
            <a:ext cx="3227165" cy="307777"/>
          </a:xfrm>
          <a:prstGeom prst="rect">
            <a:avLst/>
          </a:prstGeom>
          <a:noFill/>
        </p:spPr>
        <p:txBody>
          <a:bodyPr wrap="none" rtlCol="0">
            <a:spAutoFit/>
          </a:bodyPr>
          <a:lstStyle/>
          <a:p>
            <a:pPr defTabSz="914377"/>
            <a:r>
              <a:rPr lang="en-US" sz="1400" dirty="0">
                <a:solidFill>
                  <a:prstClr val="black"/>
                </a:solidFill>
                <a:latin typeface="Arial"/>
              </a:rPr>
              <a:t>Mehta &amp; Monteiro, fourth edition, 2014</a:t>
            </a:r>
          </a:p>
        </p:txBody>
      </p:sp>
      <p:sp>
        <p:nvSpPr>
          <p:cNvPr id="6" name="TextBox 5"/>
          <p:cNvSpPr txBox="1">
            <a:spLocks noChangeArrowheads="1"/>
          </p:cNvSpPr>
          <p:nvPr/>
        </p:nvSpPr>
        <p:spPr bwMode="auto">
          <a:xfrm>
            <a:off x="5903955" y="1603940"/>
            <a:ext cx="5442516" cy="3970318"/>
          </a:xfrm>
          <a:prstGeom prst="rect">
            <a:avLst/>
          </a:prstGeom>
          <a:noFill/>
          <a:ln w="9525">
            <a:noFill/>
            <a:miter lim="800000"/>
            <a:headEnd/>
            <a:tailEnd/>
          </a:ln>
        </p:spPr>
        <p:txBody>
          <a:bodyPr wrap="none">
            <a:spAutoFit/>
          </a:bodyPr>
          <a:lstStyle/>
          <a:p>
            <a:pPr defTabSz="914377"/>
            <a:r>
              <a:rPr lang="en-US" sz="3600" b="1" dirty="0">
                <a:solidFill>
                  <a:srgbClr val="000000"/>
                </a:solidFill>
                <a:latin typeface="Arial"/>
              </a:rPr>
              <a:t>Concrete: 33 billion ton </a:t>
            </a:r>
          </a:p>
          <a:p>
            <a:pPr defTabSz="914377"/>
            <a:endParaRPr lang="en-US" sz="3600" dirty="0">
              <a:solidFill>
                <a:prstClr val="black"/>
              </a:solidFill>
              <a:latin typeface="Arial"/>
            </a:endParaRPr>
          </a:p>
          <a:p>
            <a:pPr defTabSz="914377"/>
            <a:r>
              <a:rPr lang="en-US" sz="3600" dirty="0">
                <a:solidFill>
                  <a:prstClr val="black"/>
                </a:solidFill>
                <a:latin typeface="Arial"/>
              </a:rPr>
              <a:t>Water: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Aggregate: 27 billion ton</a:t>
            </a:r>
          </a:p>
          <a:p>
            <a:pPr defTabSz="914377"/>
            <a:endParaRPr lang="en-US" sz="3600" dirty="0">
              <a:solidFill>
                <a:prstClr val="black"/>
              </a:solidFill>
              <a:latin typeface="Arial"/>
            </a:endParaRPr>
          </a:p>
          <a:p>
            <a:pPr defTabSz="914377"/>
            <a:r>
              <a:rPr lang="en-US" sz="3600" dirty="0">
                <a:solidFill>
                  <a:prstClr val="black"/>
                </a:solidFill>
                <a:latin typeface="Arial"/>
              </a:rPr>
              <a:t>Cement: 3.7 billion ton</a:t>
            </a:r>
          </a:p>
        </p:txBody>
      </p:sp>
      <p:pic>
        <p:nvPicPr>
          <p:cNvPr id="2" name="Picture 1">
            <a:extLst>
              <a:ext uri="{FF2B5EF4-FFF2-40B4-BE49-F238E27FC236}">
                <a16:creationId xmlns:a16="http://schemas.microsoft.com/office/drawing/2014/main" id="{7499A132-FDAB-6547-8082-508DD0B6CAD5}"/>
              </a:ext>
            </a:extLst>
          </p:cNvPr>
          <p:cNvPicPr>
            <a:picLocks noChangeAspect="1"/>
          </p:cNvPicPr>
          <p:nvPr/>
        </p:nvPicPr>
        <p:blipFill rotWithShape="1">
          <a:blip r:embed="rId2"/>
          <a:srcRect l="15578" t="35374" r="21973" b="8668"/>
          <a:stretch/>
        </p:blipFill>
        <p:spPr>
          <a:xfrm flipH="1">
            <a:off x="670454" y="2046362"/>
            <a:ext cx="4591207" cy="3085475"/>
          </a:xfrm>
          <a:prstGeom prst="rect">
            <a:avLst/>
          </a:prstGeom>
        </p:spPr>
      </p:pic>
    </p:spTree>
    <p:extLst>
      <p:ext uri="{BB962C8B-B14F-4D97-AF65-F5344CB8AC3E}">
        <p14:creationId xmlns:p14="http://schemas.microsoft.com/office/powerpoint/2010/main" val="2658711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0400" y="609600"/>
            <a:ext cx="6248400" cy="6248400"/>
          </a:xfrm>
          <a:prstGeom prst="rect">
            <a:avLst/>
          </a:prstGeom>
        </p:spPr>
      </p:pic>
      <p:sp>
        <p:nvSpPr>
          <p:cNvPr id="2" name="Title 1"/>
          <p:cNvSpPr>
            <a:spLocks noGrp="1"/>
          </p:cNvSpPr>
          <p:nvPr>
            <p:ph type="title"/>
          </p:nvPr>
        </p:nvSpPr>
        <p:spPr>
          <a:xfrm>
            <a:off x="1101012" y="89452"/>
            <a:ext cx="10058400" cy="533400"/>
          </a:xfrm>
        </p:spPr>
        <p:txBody>
          <a:bodyPr>
            <a:noAutofit/>
          </a:bodyPr>
          <a:lstStyle/>
          <a:p>
            <a:pPr algn="ctr"/>
            <a:r>
              <a:rPr lang="en-US" sz="4000" dirty="0"/>
              <a:t>Recent Portland cement production</a:t>
            </a:r>
          </a:p>
        </p:txBody>
      </p:sp>
      <p:sp>
        <p:nvSpPr>
          <p:cNvPr id="3" name="Rectangle 2">
            <a:extLst>
              <a:ext uri="{FF2B5EF4-FFF2-40B4-BE49-F238E27FC236}">
                <a16:creationId xmlns:a16="http://schemas.microsoft.com/office/drawing/2014/main" id="{2B537DE6-0B34-354A-B219-CF432092D8E5}"/>
              </a:ext>
            </a:extLst>
          </p:cNvPr>
          <p:cNvSpPr/>
          <p:nvPr/>
        </p:nvSpPr>
        <p:spPr>
          <a:xfrm>
            <a:off x="5001432" y="6550224"/>
            <a:ext cx="2452916" cy="307777"/>
          </a:xfrm>
          <a:prstGeom prst="rect">
            <a:avLst/>
          </a:prstGeom>
        </p:spPr>
        <p:txBody>
          <a:bodyPr wrap="none">
            <a:spAutoFit/>
          </a:bodyPr>
          <a:lstStyle/>
          <a:p>
            <a:r>
              <a:rPr lang="en-US" sz="1400" dirty="0">
                <a:solidFill>
                  <a:srgbClr val="222222"/>
                </a:solidFill>
                <a:latin typeface="arial" panose="020B0604020202020204" pitchFamily="34" charset="0"/>
              </a:rPr>
              <a:t>million metric tons of cement</a:t>
            </a:r>
            <a:endParaRPr lang="en-US" sz="1400" dirty="0"/>
          </a:p>
        </p:txBody>
      </p:sp>
      <p:sp>
        <p:nvSpPr>
          <p:cNvPr id="7" name="TextBox 6">
            <a:extLst>
              <a:ext uri="{FF2B5EF4-FFF2-40B4-BE49-F238E27FC236}">
                <a16:creationId xmlns:a16="http://schemas.microsoft.com/office/drawing/2014/main" id="{154F0429-72C1-3B49-A780-9A7EE53007D6}"/>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2660716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D66597-BCCE-0242-AD4E-88E7B3C281F1}"/>
              </a:ext>
            </a:extLst>
          </p:cNvPr>
          <p:cNvPicPr>
            <a:picLocks noChangeAspect="1"/>
          </p:cNvPicPr>
          <p:nvPr/>
        </p:nvPicPr>
        <p:blipFill>
          <a:blip r:embed="rId3">
            <a:alphaModFix amt="17000"/>
          </a:blip>
          <a:stretch>
            <a:fillRect/>
          </a:stretch>
        </p:blipFill>
        <p:spPr>
          <a:xfrm>
            <a:off x="1269032" y="410073"/>
            <a:ext cx="9426751" cy="6284500"/>
          </a:xfrm>
          <a:prstGeom prst="rect">
            <a:avLst/>
          </a:prstGeom>
        </p:spPr>
      </p:pic>
      <p:sp>
        <p:nvSpPr>
          <p:cNvPr id="2" name="Title 1"/>
          <p:cNvSpPr>
            <a:spLocks noGrp="1"/>
          </p:cNvSpPr>
          <p:nvPr>
            <p:ph type="title"/>
          </p:nvPr>
        </p:nvSpPr>
        <p:spPr>
          <a:xfrm>
            <a:off x="1884341" y="74175"/>
            <a:ext cx="8326459" cy="658151"/>
          </a:xfrm>
        </p:spPr>
        <p:txBody>
          <a:bodyPr>
            <a:noAutofit/>
          </a:bodyPr>
          <a:lstStyle/>
          <a:p>
            <a:pPr algn="ctr"/>
            <a:r>
              <a:rPr lang="en-US" sz="4400" dirty="0"/>
              <a:t>Sustainability</a:t>
            </a:r>
          </a:p>
        </p:txBody>
      </p:sp>
      <p:sp>
        <p:nvSpPr>
          <p:cNvPr id="4" name="TextBox 3"/>
          <p:cNvSpPr txBox="1"/>
          <p:nvPr/>
        </p:nvSpPr>
        <p:spPr>
          <a:xfrm>
            <a:off x="2057400" y="990602"/>
            <a:ext cx="8178842" cy="1138773"/>
          </a:xfrm>
          <a:prstGeom prst="rect">
            <a:avLst/>
          </a:prstGeom>
          <a:noFill/>
        </p:spPr>
        <p:txBody>
          <a:bodyPr wrap="none" rtlCol="0">
            <a:spAutoFit/>
          </a:bodyPr>
          <a:lstStyle/>
          <a:p>
            <a:pPr defTabSz="914377"/>
            <a:r>
              <a:rPr lang="en-US" sz="3200" b="1" dirty="0">
                <a:solidFill>
                  <a:srgbClr val="FF0000"/>
                </a:solidFill>
                <a:latin typeface="Arial"/>
              </a:rPr>
              <a:t>Goal:</a:t>
            </a:r>
            <a:r>
              <a:rPr lang="en-US" sz="3200" dirty="0">
                <a:solidFill>
                  <a:srgbClr val="FF0000"/>
                </a:solidFill>
                <a:latin typeface="Arial"/>
              </a:rPr>
              <a:t> </a:t>
            </a:r>
          </a:p>
          <a:p>
            <a:pPr defTabSz="914377"/>
            <a:r>
              <a:rPr lang="en-US" sz="3600" dirty="0">
                <a:solidFill>
                  <a:prstClr val="black"/>
                </a:solidFill>
                <a:latin typeface="Arial"/>
              </a:rPr>
              <a:t>Eliminate 1.5 billion metric tons of CO</a:t>
            </a:r>
            <a:r>
              <a:rPr lang="en-US" sz="3600" baseline="-25000" dirty="0">
                <a:solidFill>
                  <a:prstClr val="black"/>
                </a:solidFill>
                <a:latin typeface="Arial"/>
              </a:rPr>
              <a:t>2</a:t>
            </a:r>
            <a:r>
              <a:rPr lang="en-US" sz="3600" dirty="0">
                <a:solidFill>
                  <a:prstClr val="black"/>
                </a:solidFill>
                <a:latin typeface="Arial"/>
              </a:rPr>
              <a:t> </a:t>
            </a:r>
          </a:p>
        </p:txBody>
      </p:sp>
      <p:sp>
        <p:nvSpPr>
          <p:cNvPr id="5" name="TextBox 4"/>
          <p:cNvSpPr txBox="1"/>
          <p:nvPr/>
        </p:nvSpPr>
        <p:spPr>
          <a:xfrm>
            <a:off x="2057400" y="2315819"/>
            <a:ext cx="8610600" cy="1692771"/>
          </a:xfrm>
          <a:prstGeom prst="rect">
            <a:avLst/>
          </a:prstGeom>
          <a:noFill/>
        </p:spPr>
        <p:txBody>
          <a:bodyPr wrap="square" rtlCol="0">
            <a:spAutoFit/>
          </a:bodyPr>
          <a:lstStyle/>
          <a:p>
            <a:pPr defTabSz="914377"/>
            <a:r>
              <a:rPr lang="en-US" sz="3200" b="1" dirty="0">
                <a:solidFill>
                  <a:srgbClr val="FF0000"/>
                </a:solidFill>
                <a:latin typeface="Arial"/>
              </a:rPr>
              <a:t>Challenge: </a:t>
            </a:r>
          </a:p>
          <a:p>
            <a:pPr defTabSz="914377"/>
            <a:r>
              <a:rPr lang="en-US" sz="3600" dirty="0">
                <a:solidFill>
                  <a:prstClr val="black"/>
                </a:solidFill>
                <a:latin typeface="Arial"/>
              </a:rPr>
              <a:t>More than1.5 billion metric tons of alternative material </a:t>
            </a:r>
          </a:p>
        </p:txBody>
      </p:sp>
      <p:sp>
        <p:nvSpPr>
          <p:cNvPr id="6" name="TextBox 5"/>
          <p:cNvSpPr txBox="1"/>
          <p:nvPr/>
        </p:nvSpPr>
        <p:spPr>
          <a:xfrm>
            <a:off x="2057401" y="4267201"/>
            <a:ext cx="9171775" cy="1692771"/>
          </a:xfrm>
          <a:prstGeom prst="rect">
            <a:avLst/>
          </a:prstGeom>
          <a:noFill/>
        </p:spPr>
        <p:txBody>
          <a:bodyPr wrap="square" rtlCol="0">
            <a:spAutoFit/>
          </a:bodyPr>
          <a:lstStyle/>
          <a:p>
            <a:pPr defTabSz="914377"/>
            <a:r>
              <a:rPr lang="en-US" sz="3200" b="1" dirty="0">
                <a:solidFill>
                  <a:srgbClr val="FF0000"/>
                </a:solidFill>
                <a:latin typeface="Arial"/>
              </a:rPr>
              <a:t>Supply: </a:t>
            </a:r>
          </a:p>
          <a:p>
            <a:pPr defTabSz="914377"/>
            <a:r>
              <a:rPr lang="en-US" sz="3600" dirty="0">
                <a:solidFill>
                  <a:prstClr val="black"/>
                </a:solidFill>
                <a:latin typeface="Arial"/>
              </a:rPr>
              <a:t>- 607-670 million tons of fly ash</a:t>
            </a:r>
          </a:p>
          <a:p>
            <a:pPr defTabSz="914377"/>
            <a:r>
              <a:rPr lang="en-US" sz="3600" dirty="0">
                <a:solidFill>
                  <a:prstClr val="black"/>
                </a:solidFill>
                <a:latin typeface="Arial"/>
              </a:rPr>
              <a:t>- 220 million tons of slag</a:t>
            </a:r>
          </a:p>
        </p:txBody>
      </p:sp>
      <p:sp>
        <p:nvSpPr>
          <p:cNvPr id="8" name="TextBox 7">
            <a:extLst>
              <a:ext uri="{FF2B5EF4-FFF2-40B4-BE49-F238E27FC236}">
                <a16:creationId xmlns:a16="http://schemas.microsoft.com/office/drawing/2014/main" id="{666048A1-AACF-444F-87DD-60A7F34E7821}"/>
              </a:ext>
            </a:extLst>
          </p:cNvPr>
          <p:cNvSpPr txBox="1"/>
          <p:nvPr/>
        </p:nvSpPr>
        <p:spPr>
          <a:xfrm>
            <a:off x="8412755" y="6358675"/>
            <a:ext cx="2611612" cy="307777"/>
          </a:xfrm>
          <a:prstGeom prst="rect">
            <a:avLst/>
          </a:prstGeom>
          <a:noFill/>
        </p:spPr>
        <p:txBody>
          <a:bodyPr wrap="none" rtlCol="0">
            <a:spAutoFit/>
          </a:bodyPr>
          <a:lstStyle/>
          <a:p>
            <a:pPr defTabSz="914377"/>
            <a:r>
              <a:rPr lang="en-US" sz="1400" dirty="0">
                <a:solidFill>
                  <a:prstClr val="black"/>
                </a:solidFill>
                <a:latin typeface="Arial"/>
              </a:rPr>
              <a:t>Courtesy: prof. Paulo Monteiro</a:t>
            </a:r>
          </a:p>
        </p:txBody>
      </p:sp>
    </p:spTree>
    <p:extLst>
      <p:ext uri="{BB962C8B-B14F-4D97-AF65-F5344CB8AC3E}">
        <p14:creationId xmlns:p14="http://schemas.microsoft.com/office/powerpoint/2010/main" val="34820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1" y="228600"/>
            <a:ext cx="5401439" cy="707886"/>
          </a:xfrm>
          <a:prstGeom prst="rect">
            <a:avLst/>
          </a:prstGeom>
          <a:noFill/>
        </p:spPr>
        <p:txBody>
          <a:bodyPr wrap="none" rtlCol="0">
            <a:spAutoFit/>
          </a:bodyPr>
          <a:lstStyle/>
          <a:p>
            <a:r>
              <a:rPr lang="en-US" sz="4000" dirty="0">
                <a:solidFill>
                  <a:prstClr val="black"/>
                </a:solidFill>
                <a:latin typeface="Arial"/>
              </a:rPr>
              <a:t>Concrete from Harbors</a:t>
            </a:r>
          </a:p>
        </p:txBody>
      </p:sp>
      <p:pic>
        <p:nvPicPr>
          <p:cNvPr id="5" name="Picture 4" descr="Jackson_AM_Fig1_color.jpg"/>
          <p:cNvPicPr>
            <a:picLocks noChangeAspect="1"/>
          </p:cNvPicPr>
          <p:nvPr/>
        </p:nvPicPr>
        <p:blipFill rotWithShape="1">
          <a:blip r:embed="rId3" cstate="print">
            <a:extLst>
              <a:ext uri="{28A0092B-C50C-407E-A947-70E740481C1C}">
                <a14:useLocalDpi xmlns:a14="http://schemas.microsoft.com/office/drawing/2010/main" val="0"/>
              </a:ext>
            </a:extLst>
          </a:blip>
          <a:srcRect l="56155" t="56775" b="1"/>
          <a:stretch/>
        </p:blipFill>
        <p:spPr>
          <a:xfrm>
            <a:off x="3352800" y="914401"/>
            <a:ext cx="5486400" cy="5052705"/>
          </a:xfrm>
          <a:prstGeom prst="rect">
            <a:avLst/>
          </a:prstGeom>
        </p:spPr>
      </p:pic>
      <p:sp>
        <p:nvSpPr>
          <p:cNvPr id="6" name="Rectangle 5"/>
          <p:cNvSpPr/>
          <p:nvPr/>
        </p:nvSpPr>
        <p:spPr>
          <a:xfrm>
            <a:off x="7696200" y="6269028"/>
            <a:ext cx="2971800" cy="461665"/>
          </a:xfrm>
          <a:prstGeom prst="rect">
            <a:avLst/>
          </a:prstGeom>
        </p:spPr>
        <p:txBody>
          <a:bodyPr wrap="square">
            <a:spAutoFit/>
          </a:bodyPr>
          <a:lstStyle/>
          <a:p>
            <a:r>
              <a:rPr lang="en-US" sz="1200" dirty="0">
                <a:solidFill>
                  <a:srgbClr val="000000"/>
                </a:solidFill>
                <a:latin typeface="Arial"/>
              </a:rPr>
              <a:t>Jackson et al., American Mineralogist, Volume 98, pages 1669–1687, 2013 </a:t>
            </a:r>
          </a:p>
        </p:txBody>
      </p:sp>
    </p:spTree>
    <p:extLst>
      <p:ext uri="{BB962C8B-B14F-4D97-AF65-F5344CB8AC3E}">
        <p14:creationId xmlns:p14="http://schemas.microsoft.com/office/powerpoint/2010/main" val="36109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BNL_Template_102416">
  <a:themeElements>
    <a:clrScheme name="2020 LBNL Color Theme">
      <a:dk1>
        <a:srgbClr val="00303C"/>
      </a:dk1>
      <a:lt1>
        <a:srgbClr val="FFFFFF"/>
      </a:lt1>
      <a:dk2>
        <a:srgbClr val="00303B"/>
      </a:dk2>
      <a:lt2>
        <a:srgbClr val="B1B3B3"/>
      </a:lt2>
      <a:accent1>
        <a:srgbClr val="007681"/>
      </a:accent1>
      <a:accent2>
        <a:srgbClr val="4198B5"/>
      </a:accent2>
      <a:accent3>
        <a:srgbClr val="D57800"/>
      </a:accent3>
      <a:accent4>
        <a:srgbClr val="74AA50"/>
      </a:accent4>
      <a:accent5>
        <a:srgbClr val="EAAA00"/>
      </a:accent5>
      <a:accent6>
        <a:srgbClr val="E04E38"/>
      </a:accent6>
      <a:hlink>
        <a:srgbClr val="0055D1"/>
      </a:hlink>
      <a:folHlink>
        <a:srgbClr val="663399"/>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BNL_PPT_WideLegacy_Template_2020" id="{A3C08608-CB02-504D-A6E0-E30F3B57976D}" vid="{2316EFA7-90CD-964D-B7C3-C62E5E3DDD8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LBNL_Template_102416</Template>
  <TotalTime>75</TotalTime>
  <Words>818</Words>
  <Application>Microsoft Macintosh PowerPoint</Application>
  <PresentationFormat>Widescreen</PresentationFormat>
  <Paragraphs>123</Paragraphs>
  <Slides>24</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ＭＳ Ｐゴシック</vt:lpstr>
      <vt:lpstr>Arial</vt:lpstr>
      <vt:lpstr>Arial</vt:lpstr>
      <vt:lpstr>Calibri</vt:lpstr>
      <vt:lpstr>Lucida Grande</vt:lpstr>
      <vt:lpstr>Phosphate Solid</vt:lpstr>
      <vt:lpstr>Times New Roman</vt:lpstr>
      <vt:lpstr>LBNL_Template_102416</vt:lpstr>
      <vt:lpstr>PowerPoint Presentation</vt:lpstr>
      <vt:lpstr>Machine Learning for  Microstructural Characterization of  Archeological Specimens from XRT</vt:lpstr>
      <vt:lpstr>PowerPoint Presentation</vt:lpstr>
      <vt:lpstr>PowerPoint Presentation</vt:lpstr>
      <vt:lpstr>Environmental Impact</vt:lpstr>
      <vt:lpstr>World demand/year</vt:lpstr>
      <vt:lpstr>Recent Portland cement production</vt:lpstr>
      <vt:lpstr>Sustainability</vt:lpstr>
      <vt:lpstr>PowerPoint Presentation</vt:lpstr>
      <vt:lpstr>PowerPoint Presentation</vt:lpstr>
      <vt:lpstr>X-Ray Tomography (XRT)</vt:lpstr>
      <vt:lpstr>PowerPoint Presentation</vt:lpstr>
      <vt:lpstr>What have we learned?</vt:lpstr>
      <vt:lpstr>A bit more…</vt:lpstr>
      <vt:lpstr>Cultivating next generation of scientists</vt:lpstr>
      <vt:lpstr>Acknowledgements</vt:lpstr>
      <vt:lpstr>This is a Title and Content Slide Arial 32 pt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 Ushizima</dc:creator>
  <cp:lastModifiedBy>Dani Ushizima</cp:lastModifiedBy>
  <cp:revision>11</cp:revision>
  <dcterms:created xsi:type="dcterms:W3CDTF">2020-07-19T23:29:44Z</dcterms:created>
  <dcterms:modified xsi:type="dcterms:W3CDTF">2020-07-20T00:45:05Z</dcterms:modified>
</cp:coreProperties>
</file>